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9" roundtripDataSignature="AMtx7mh5Qf6kcPcw0yiKYX1Lp3KY6v2o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cryptos-horrible-no-good-very-bad-year-6835076"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8ba69696d_1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78ba69696d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spcBef>
                <a:spcPts val="500"/>
              </a:spcBef>
              <a:spcAft>
                <a:spcPts val="0"/>
              </a:spcAft>
              <a:buClr>
                <a:schemeClr val="dk1"/>
              </a:buClr>
              <a:buSzPts val="1400"/>
              <a:buFont typeface="Arial"/>
              <a:buNone/>
            </a:pPr>
            <a:r>
              <a:rPr lang="en" sz="1300">
                <a:solidFill>
                  <a:schemeClr val="dk1"/>
                </a:solidFill>
                <a:latin typeface="Calibri"/>
                <a:ea typeface="Calibri"/>
                <a:cs typeface="Calibri"/>
                <a:sym typeface="Calibri"/>
              </a:rPr>
              <a:t>Such as the case of </a:t>
            </a:r>
            <a:r>
              <a:rPr b="1" i="1" lang="en" sz="1300">
                <a:solidFill>
                  <a:schemeClr val="dk1"/>
                </a:solidFill>
                <a:latin typeface="Calibri"/>
                <a:ea typeface="Calibri"/>
                <a:cs typeface="Calibri"/>
                <a:sym typeface="Calibri"/>
              </a:rPr>
              <a:t>Squid Coin</a:t>
            </a:r>
            <a:r>
              <a:rPr lang="en" sz="1300">
                <a:solidFill>
                  <a:schemeClr val="dk1"/>
                </a:solidFill>
                <a:latin typeface="Calibri"/>
                <a:ea typeface="Calibri"/>
                <a:cs typeface="Calibri"/>
                <a:sym typeface="Calibri"/>
              </a:rPr>
              <a:t>, due to inadequate future development strategies </a:t>
            </a:r>
            <a:endParaRPr sz="1300">
              <a:solidFill>
                <a:schemeClr val="dk1"/>
              </a:solidFill>
              <a:latin typeface="Calibri"/>
              <a:ea typeface="Calibri"/>
              <a:cs typeface="Calibri"/>
              <a:sym typeface="Calibri"/>
            </a:endParaRPr>
          </a:p>
          <a:p>
            <a:pPr indent="457200" lvl="0" marL="0" rtl="0" algn="l">
              <a:spcBef>
                <a:spcPts val="500"/>
              </a:spcBef>
              <a:spcAft>
                <a:spcPts val="0"/>
              </a:spcAft>
              <a:buClr>
                <a:schemeClr val="dk1"/>
              </a:buClr>
              <a:buSzPts val="1400"/>
              <a:buFont typeface="Arial"/>
              <a:buNone/>
            </a:pPr>
            <a:r>
              <a:rPr lang="en" sz="1300">
                <a:solidFill>
                  <a:schemeClr val="dk1"/>
                </a:solidFill>
                <a:latin typeface="Calibri"/>
                <a:ea typeface="Calibri"/>
                <a:cs typeface="Calibri"/>
                <a:sym typeface="Calibri"/>
              </a:rPr>
              <a:t>Market Cap from 424 million dollars to 14 million dollars within 5 minutes</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8ba69696d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78ba69696d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8ba69696d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78ba69696d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8ba69696d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78ba69696d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Char char="•"/>
            </a:pPr>
            <a:r>
              <a:rPr lang="en" sz="1200">
                <a:solidFill>
                  <a:schemeClr val="dk1"/>
                </a:solidFill>
                <a:latin typeface="Calibri"/>
                <a:ea typeface="Calibri"/>
                <a:cs typeface="Calibri"/>
                <a:sym typeface="Calibri"/>
              </a:rPr>
              <a:t>Platforms that facilitate the buying, selling and trading of CryptoCurrencies</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8ba69696d_1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78ba69696d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Char char="•"/>
            </a:pPr>
            <a:r>
              <a:rPr b="1" lang="en" sz="1200">
                <a:solidFill>
                  <a:schemeClr val="dk1"/>
                </a:solidFill>
                <a:latin typeface="Calibri"/>
                <a:ea typeface="Calibri"/>
                <a:cs typeface="Calibri"/>
                <a:sym typeface="Calibri"/>
              </a:rPr>
              <a:t>Centralised Crypto Exchange (CEX) </a:t>
            </a:r>
            <a:endParaRPr b="1" sz="12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Operated by a central entity, facilitating trading and offering a user-friendly interface</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Binance, Coinbase</a:t>
            </a:r>
            <a:endParaRPr>
              <a:solidFill>
                <a:schemeClr val="dk1"/>
              </a:solidFill>
              <a:latin typeface="Calibri"/>
              <a:ea typeface="Calibri"/>
              <a:cs typeface="Calibri"/>
              <a:sym typeface="Calibri"/>
            </a:endParaRPr>
          </a:p>
          <a:p>
            <a:pPr indent="-342900" lvl="0" marL="457200" rtl="0" algn="l">
              <a:spcBef>
                <a:spcPts val="500"/>
              </a:spcBef>
              <a:spcAft>
                <a:spcPts val="0"/>
              </a:spcAft>
              <a:buClr>
                <a:schemeClr val="dk1"/>
              </a:buClr>
              <a:buSzPts val="1800"/>
              <a:buChar char="•"/>
            </a:pPr>
            <a:r>
              <a:rPr b="1" lang="en" sz="1200">
                <a:solidFill>
                  <a:schemeClr val="dk1"/>
                </a:solidFill>
                <a:latin typeface="Calibri"/>
                <a:ea typeface="Calibri"/>
                <a:cs typeface="Calibri"/>
                <a:sym typeface="Calibri"/>
              </a:rPr>
              <a:t>Decentralised Crypto Exchanges (DEX) </a:t>
            </a:r>
            <a:endParaRPr b="1" sz="12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Operate without a central authority, enabling direct peer-to-peer trading on blockchain networks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Kine Protocol, Uniswap V3, PancakeSwap V2, BinanceDex</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8ba69696d_1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78ba69696d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Char char="•"/>
            </a:pPr>
            <a:r>
              <a:rPr b="1" lang="en" sz="1200">
                <a:solidFill>
                  <a:schemeClr val="dk1"/>
                </a:solidFill>
                <a:latin typeface="Calibri"/>
                <a:ea typeface="Calibri"/>
                <a:cs typeface="Calibri"/>
                <a:sym typeface="Calibri"/>
              </a:rPr>
              <a:t>Peer2Peer (P2P)/ Escrow Exchange</a:t>
            </a:r>
            <a:endParaRPr b="1" sz="12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Facilitates direct trading between individuals with an escrow service ensuring secure transactions </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Bybit, Binance P2P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42900" lvl="0" marL="457200" rtl="0" algn="l">
              <a:spcBef>
                <a:spcPts val="500"/>
              </a:spcBef>
              <a:spcAft>
                <a:spcPts val="0"/>
              </a:spcAft>
              <a:buClr>
                <a:schemeClr val="dk1"/>
              </a:buClr>
              <a:buSzPts val="1800"/>
              <a:buChar char="•"/>
            </a:pPr>
            <a:r>
              <a:rPr b="1" lang="en" sz="1200">
                <a:solidFill>
                  <a:schemeClr val="dk1"/>
                </a:solidFill>
                <a:latin typeface="Calibri"/>
                <a:ea typeface="Calibri"/>
                <a:cs typeface="Calibri"/>
                <a:sym typeface="Calibri"/>
              </a:rPr>
              <a:t>Instant Swap Exchanges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Allow users to instantly exchange one cryptocurrency for another without the need for an order book</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Shapeshift, Changelly</a:t>
            </a:r>
            <a:endParaRPr>
              <a:solidFill>
                <a:schemeClr val="dk1"/>
              </a:solidFill>
              <a:latin typeface="Calibri"/>
              <a:ea typeface="Calibri"/>
              <a:cs typeface="Calibri"/>
              <a:sym typeface="Calibri"/>
            </a:endParaRPr>
          </a:p>
          <a:p>
            <a:pPr indent="-342900" lvl="0" marL="457200" rtl="0" algn="l">
              <a:spcBef>
                <a:spcPts val="500"/>
              </a:spcBef>
              <a:spcAft>
                <a:spcPts val="0"/>
              </a:spcAft>
              <a:buClr>
                <a:schemeClr val="dk1"/>
              </a:buClr>
              <a:buSzPts val="1800"/>
              <a:buChar char="•"/>
            </a:pPr>
            <a:r>
              <a:rPr b="1" lang="en" sz="1200">
                <a:solidFill>
                  <a:schemeClr val="dk1"/>
                </a:solidFill>
                <a:latin typeface="Calibri"/>
                <a:ea typeface="Calibri"/>
                <a:cs typeface="Calibri"/>
                <a:sym typeface="Calibri"/>
              </a:rPr>
              <a:t>Hybrid Exchanges</a:t>
            </a:r>
            <a:endParaRPr b="1" sz="12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Combine features of both centralized and decentralized exchanges, offering diverse trading options with varying degrees of control</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Kucoin </a:t>
            </a:r>
            <a:endParaRPr>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90a25560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790a255603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8ba69696d_1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78ba69696d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rPr b="1" lang="en" sz="1500">
                <a:solidFill>
                  <a:schemeClr val="dk1"/>
                </a:solidFill>
                <a:latin typeface="Calibri"/>
                <a:ea typeface="Calibri"/>
                <a:cs typeface="Calibri"/>
                <a:sym typeface="Calibri"/>
              </a:rPr>
              <a:t>Wallets</a:t>
            </a:r>
            <a:endParaRPr b="1" sz="1500">
              <a:solidFill>
                <a:schemeClr val="dk1"/>
              </a:solidFill>
              <a:latin typeface="Calibri"/>
              <a:ea typeface="Calibri"/>
              <a:cs typeface="Calibri"/>
              <a:sym typeface="Calibri"/>
            </a:endParaRPr>
          </a:p>
          <a:p>
            <a:pPr indent="-311150" lvl="0" marL="457200" rtl="0" algn="l">
              <a:spcBef>
                <a:spcPts val="500"/>
              </a:spcBef>
              <a:spcAft>
                <a:spcPts val="0"/>
              </a:spcAft>
              <a:buClr>
                <a:schemeClr val="dk1"/>
              </a:buClr>
              <a:buSzPts val="1300"/>
              <a:buChar char="•"/>
            </a:pPr>
            <a:r>
              <a:rPr lang="en" sz="1300">
                <a:solidFill>
                  <a:schemeClr val="dk1"/>
                </a:solidFill>
                <a:latin typeface="Calibri"/>
                <a:ea typeface="Calibri"/>
                <a:cs typeface="Calibri"/>
                <a:sym typeface="Calibri"/>
              </a:rPr>
              <a:t>Enables Users to securely store and manage their CryptoCurrencies</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You can visit the official website of any CryptoCurrency to find their official Wallet partners</a:t>
            </a:r>
            <a:endParaRPr sz="1300">
              <a:solidFill>
                <a:schemeClr val="dk1"/>
              </a:solidFill>
              <a:latin typeface="Calibri"/>
              <a:ea typeface="Calibri"/>
              <a:cs typeface="Calibri"/>
              <a:sym typeface="Calibri"/>
            </a:endParaRPr>
          </a:p>
          <a:p>
            <a:pPr indent="-311150" lvl="0" marL="457200" rtl="0" algn="l">
              <a:spcBef>
                <a:spcPts val="500"/>
              </a:spcBef>
              <a:spcAft>
                <a:spcPts val="0"/>
              </a:spcAft>
              <a:buClr>
                <a:schemeClr val="dk1"/>
              </a:buClr>
              <a:buSzPts val="1300"/>
              <a:buChar char="•"/>
            </a:pPr>
            <a:r>
              <a:rPr lang="en" sz="1300">
                <a:solidFill>
                  <a:schemeClr val="dk1"/>
                </a:solidFill>
                <a:latin typeface="Calibri"/>
                <a:ea typeface="Calibri"/>
                <a:cs typeface="Calibri"/>
                <a:sym typeface="Calibri"/>
              </a:rPr>
              <a:t>The key components of a Wallet are its:</a:t>
            </a:r>
            <a:endParaRPr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Public Key</a:t>
            </a:r>
            <a:endParaRPr b="1"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Private Key</a:t>
            </a:r>
            <a:endParaRPr b="1" sz="1300">
              <a:solidFill>
                <a:schemeClr val="dk1"/>
              </a:solidFill>
              <a:latin typeface="Calibri"/>
              <a:ea typeface="Calibri"/>
              <a:cs typeface="Calibri"/>
              <a:sym typeface="Calibri"/>
            </a:endParaRPr>
          </a:p>
          <a:p>
            <a:pPr indent="-311150" lvl="0" marL="457200" rtl="0" algn="l">
              <a:spcBef>
                <a:spcPts val="500"/>
              </a:spcBef>
              <a:spcAft>
                <a:spcPts val="0"/>
              </a:spcAft>
              <a:buClr>
                <a:schemeClr val="dk1"/>
              </a:buClr>
              <a:buSzPts val="1300"/>
              <a:buChar char="•"/>
            </a:pPr>
            <a:r>
              <a:rPr lang="en" sz="1300">
                <a:solidFill>
                  <a:schemeClr val="dk1"/>
                </a:solidFill>
                <a:latin typeface="Calibri"/>
                <a:ea typeface="Calibri"/>
                <a:cs typeface="Calibri"/>
                <a:sym typeface="Calibri"/>
              </a:rPr>
              <a:t>Typically, a solitary address is adequate for fund transfers, although occasionally, both a deposit address and a memo ID may be required</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8ba69696d_1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78ba69696d_1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5600" lvl="0" marL="457200" rtl="0" algn="l">
              <a:spcBef>
                <a:spcPts val="500"/>
              </a:spcBef>
              <a:spcAft>
                <a:spcPts val="0"/>
              </a:spcAft>
              <a:buClr>
                <a:schemeClr val="dk1"/>
              </a:buClr>
              <a:buSzPts val="2000"/>
              <a:buChar char="•"/>
            </a:pPr>
            <a:r>
              <a:rPr b="1" lang="en" sz="1400">
                <a:solidFill>
                  <a:schemeClr val="dk1"/>
                </a:solidFill>
                <a:latin typeface="Calibri"/>
                <a:ea typeface="Calibri"/>
                <a:cs typeface="Calibri"/>
                <a:sym typeface="Calibri"/>
              </a:rPr>
              <a:t>Online/Web Wallets</a:t>
            </a:r>
            <a:endParaRPr b="1" sz="14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Accessed through web browsers, enabling online transactions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Website owners have access to your assets, you do not hold private keys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Coinbase, Gatehub</a:t>
            </a:r>
            <a:endParaRPr>
              <a:solidFill>
                <a:schemeClr val="dk1"/>
              </a:solidFill>
              <a:latin typeface="Calibri"/>
              <a:ea typeface="Calibri"/>
              <a:cs typeface="Calibri"/>
              <a:sym typeface="Calibri"/>
            </a:endParaRPr>
          </a:p>
          <a:p>
            <a:pPr indent="-355600" lvl="0" marL="457200" rtl="0" algn="l">
              <a:spcBef>
                <a:spcPts val="500"/>
              </a:spcBef>
              <a:spcAft>
                <a:spcPts val="0"/>
              </a:spcAft>
              <a:buClr>
                <a:schemeClr val="dk1"/>
              </a:buClr>
              <a:buSzPts val="2000"/>
              <a:buChar char="•"/>
            </a:pPr>
            <a:r>
              <a:rPr b="1" lang="en" sz="1400">
                <a:solidFill>
                  <a:schemeClr val="dk1"/>
                </a:solidFill>
                <a:latin typeface="Calibri"/>
                <a:ea typeface="Calibri"/>
                <a:cs typeface="Calibri"/>
                <a:sym typeface="Calibri"/>
              </a:rPr>
              <a:t>Phone wallets </a:t>
            </a:r>
            <a:endParaRPr b="1" sz="14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Mobile applications for smartphones, facilitating transactions on the go</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Chances of losing funds are low if the apps are providing you private keys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Need to be careful of fake wallets apps </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e.g. Mycelium, My Ether wallet</a:t>
            </a:r>
            <a:endParaRPr>
              <a:solidFill>
                <a:schemeClr val="dk1"/>
              </a:solidFill>
              <a:latin typeface="Calibri"/>
              <a:ea typeface="Calibri"/>
              <a:cs typeface="Calibri"/>
              <a:sym typeface="Calibri"/>
            </a:endParaRPr>
          </a:p>
          <a:p>
            <a:pPr indent="-355600" lvl="0" marL="457200" rtl="0" algn="l">
              <a:spcBef>
                <a:spcPts val="500"/>
              </a:spcBef>
              <a:spcAft>
                <a:spcPts val="0"/>
              </a:spcAft>
              <a:buClr>
                <a:schemeClr val="dk1"/>
              </a:buClr>
              <a:buSzPts val="2000"/>
              <a:buChar char="•"/>
            </a:pPr>
            <a:r>
              <a:rPr b="1" lang="en" sz="1400">
                <a:solidFill>
                  <a:schemeClr val="dk1"/>
                </a:solidFill>
                <a:latin typeface="Calibri"/>
                <a:ea typeface="Calibri"/>
                <a:cs typeface="Calibri"/>
                <a:sym typeface="Calibri"/>
              </a:rPr>
              <a:t>Desktop wallets</a:t>
            </a:r>
            <a:endParaRPr sz="14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Wallet apps based on OS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Private keys can be exported</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Official Core wallets of every crypto currency</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Trust Wallet</a:t>
            </a:r>
            <a:endParaRPr>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8ba69696d_1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78ba69696d_1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9250" lvl="0" marL="457200" rtl="0" algn="l">
              <a:spcBef>
                <a:spcPts val="500"/>
              </a:spcBef>
              <a:spcAft>
                <a:spcPts val="0"/>
              </a:spcAft>
              <a:buClr>
                <a:schemeClr val="dk1"/>
              </a:buClr>
              <a:buSzPts val="1900"/>
              <a:buChar char="•"/>
            </a:pPr>
            <a:r>
              <a:rPr b="1" lang="en" sz="1300">
                <a:solidFill>
                  <a:schemeClr val="dk1"/>
                </a:solidFill>
                <a:latin typeface="Calibri"/>
                <a:ea typeface="Calibri"/>
                <a:cs typeface="Calibri"/>
                <a:sym typeface="Calibri"/>
              </a:rPr>
              <a:t>Security Risks</a:t>
            </a:r>
            <a:endParaRPr b="1" sz="13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Vulnerable to hacking due to online presence</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Prone to phishing attacks and malware infiltration</a:t>
            </a:r>
            <a:endParaRPr>
              <a:solidFill>
                <a:schemeClr val="dk1"/>
              </a:solidFill>
              <a:latin typeface="Calibri"/>
              <a:ea typeface="Calibri"/>
              <a:cs typeface="Calibri"/>
              <a:sym typeface="Calibri"/>
            </a:endParaRPr>
          </a:p>
          <a:p>
            <a:pPr indent="-349250" lvl="0" marL="457200" rtl="0" algn="l">
              <a:spcBef>
                <a:spcPts val="500"/>
              </a:spcBef>
              <a:spcAft>
                <a:spcPts val="0"/>
              </a:spcAft>
              <a:buClr>
                <a:schemeClr val="dk1"/>
              </a:buClr>
              <a:buSzPts val="1900"/>
              <a:buChar char="•"/>
            </a:pPr>
            <a:r>
              <a:rPr b="1" lang="en" sz="1300">
                <a:solidFill>
                  <a:schemeClr val="dk1"/>
                </a:solidFill>
                <a:latin typeface="Calibri"/>
                <a:ea typeface="Calibri"/>
                <a:cs typeface="Calibri"/>
                <a:sym typeface="Calibri"/>
              </a:rPr>
              <a:t>Exchange Vulnerabilities</a:t>
            </a:r>
            <a:endParaRPr b="1" sz="13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Exchange-based hot wallets subject to third-party security risks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Reliance on platform's security measures</a:t>
            </a:r>
            <a:endParaRPr>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Loss of Control</a:t>
            </a:r>
            <a:endParaRPr b="1" sz="1300">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Limited control over private keys when stored on exchanges</a:t>
            </a:r>
            <a:endParaRPr>
              <a:solidFill>
                <a:schemeClr val="dk1"/>
              </a:solidFill>
              <a:latin typeface="Calibri"/>
              <a:ea typeface="Calibri"/>
              <a:cs typeface="Calibri"/>
              <a:sym typeface="Calibri"/>
            </a:endParaRPr>
          </a:p>
          <a:p>
            <a:pPr indent="-254000" lvl="1" marL="914400" rtl="0" algn="l">
              <a:spcBef>
                <a:spcPts val="0"/>
              </a:spcBef>
              <a:spcAft>
                <a:spcPts val="0"/>
              </a:spcAft>
              <a:buClr>
                <a:schemeClr val="dk1"/>
              </a:buClr>
              <a:buSzPts val="400"/>
              <a:buChar char="–"/>
            </a:pPr>
            <a:r>
              <a:rPr lang="en">
                <a:solidFill>
                  <a:schemeClr val="dk1"/>
                </a:solidFill>
                <a:latin typeface="Calibri"/>
                <a:ea typeface="Calibri"/>
                <a:cs typeface="Calibri"/>
                <a:sym typeface="Calibri"/>
              </a:rPr>
              <a:t>Dependence on exchange policies and procedures</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u="sng">
                <a:solidFill>
                  <a:schemeClr val="hlink"/>
                </a:solidFill>
                <a:latin typeface="Calibri"/>
                <a:ea typeface="Calibri"/>
                <a:cs typeface="Calibri"/>
                <a:sym typeface="Calibri"/>
                <a:hlinkClick r:id="rId2"/>
              </a:rPr>
              <a:t>https://www.investopedia.com/cryptos-horrible-no-good-very-bad-year-6835076</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Char char="•"/>
            </a:pPr>
            <a:r>
              <a:rPr lang="en" sz="1200">
                <a:solidFill>
                  <a:schemeClr val="dk1"/>
                </a:solidFill>
                <a:latin typeface="Calibri"/>
                <a:ea typeface="Calibri"/>
                <a:cs typeface="Calibri"/>
                <a:sym typeface="Calibri"/>
              </a:rPr>
              <a:t>The First Decentralized Digital currency based on BlockChain</a:t>
            </a:r>
            <a:endParaRPr sz="12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 sz="1200">
                <a:solidFill>
                  <a:schemeClr val="dk1"/>
                </a:solidFill>
                <a:latin typeface="Calibri"/>
                <a:ea typeface="Calibri"/>
                <a:cs typeface="Calibri"/>
                <a:sym typeface="Calibri"/>
              </a:rPr>
              <a:t>Created by Satoshi Nakamoto in </a:t>
            </a:r>
            <a:r>
              <a:rPr b="1" i="1" lang="en" sz="1200">
                <a:solidFill>
                  <a:schemeClr val="dk1"/>
                </a:solidFill>
                <a:latin typeface="Calibri"/>
                <a:ea typeface="Calibri"/>
                <a:cs typeface="Calibri"/>
                <a:sym typeface="Calibri"/>
              </a:rPr>
              <a:t>2008</a:t>
            </a:r>
            <a:endParaRPr b="1" i="1" sz="12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 sz="1200">
                <a:solidFill>
                  <a:schemeClr val="dk1"/>
                </a:solidFill>
                <a:latin typeface="Calibri"/>
                <a:ea typeface="Calibri"/>
                <a:cs typeface="Calibri"/>
                <a:sym typeface="Calibri"/>
              </a:rPr>
              <a:t>Peer To Peer Transactions</a:t>
            </a:r>
            <a:endParaRPr sz="12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 sz="1200">
                <a:solidFill>
                  <a:schemeClr val="dk1"/>
                </a:solidFill>
                <a:latin typeface="Calibri"/>
                <a:ea typeface="Calibri"/>
                <a:cs typeface="Calibri"/>
                <a:sym typeface="Calibri"/>
              </a:rPr>
              <a:t>Public Ledger on BlockChain</a:t>
            </a:r>
            <a:endParaRPr sz="12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 sz="1200">
                <a:solidFill>
                  <a:schemeClr val="dk1"/>
                </a:solidFill>
                <a:latin typeface="Calibri"/>
                <a:ea typeface="Calibri"/>
                <a:cs typeface="Calibri"/>
                <a:sym typeface="Calibri"/>
              </a:rPr>
              <a:t>Showcased BlockChain’s potential</a:t>
            </a:r>
            <a:endParaRPr sz="12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 sz="1200">
                <a:solidFill>
                  <a:schemeClr val="dk1"/>
                </a:solidFill>
                <a:latin typeface="Calibri"/>
                <a:ea typeface="Calibri"/>
                <a:cs typeface="Calibri"/>
                <a:sym typeface="Calibri"/>
              </a:rPr>
              <a:t>Inspired many other CryptoCurrencies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8ba69696d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78ba69696d_1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spcBef>
                <a:spcPts val="500"/>
              </a:spcBef>
              <a:spcAft>
                <a:spcPts val="0"/>
              </a:spcAft>
              <a:buClr>
                <a:schemeClr val="dk1"/>
              </a:buClr>
              <a:buSzPts val="1300"/>
              <a:buChar char="•"/>
            </a:pPr>
            <a:r>
              <a:rPr lang="en" sz="1300">
                <a:solidFill>
                  <a:schemeClr val="dk1"/>
                </a:solidFill>
                <a:latin typeface="Calibri"/>
                <a:ea typeface="Calibri"/>
                <a:cs typeface="Calibri"/>
                <a:sym typeface="Calibri"/>
              </a:rPr>
              <a:t>Regularly update software and use strong passwords</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Enable two-factor authentication (2FA) for added security</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Keep only small amounts of cryptocurrency for daily transactions</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Utilize dedicated email addresses for exchange accounts</a:t>
            </a:r>
            <a:endParaRPr sz="1300">
              <a:solidFill>
                <a:schemeClr val="dk1"/>
              </a:solidFill>
              <a:latin typeface="Calibri"/>
              <a:ea typeface="Calibri"/>
              <a:cs typeface="Calibri"/>
              <a:sym typeface="Calibri"/>
            </a:endParaRPr>
          </a:p>
          <a:p>
            <a:pPr indent="-311150" lvl="0" marL="457200" rtl="0" algn="l">
              <a:spcBef>
                <a:spcPts val="500"/>
              </a:spcBef>
              <a:spcAft>
                <a:spcPts val="0"/>
              </a:spcAft>
              <a:buClr>
                <a:schemeClr val="dk1"/>
              </a:buClr>
              <a:buSzPts val="1300"/>
              <a:buChar char="•"/>
            </a:pPr>
            <a:r>
              <a:rPr b="1" lang="en" sz="1300">
                <a:solidFill>
                  <a:schemeClr val="dk1"/>
                </a:solidFill>
                <a:latin typeface="Calibri"/>
                <a:ea typeface="Calibri"/>
                <a:cs typeface="Calibri"/>
                <a:sym typeface="Calibri"/>
              </a:rPr>
              <a:t>Asset Diversification</a:t>
            </a:r>
            <a:endParaRPr b="1"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Distribute funds across various hot wallets to minimize potential loss</a:t>
            </a:r>
            <a:endParaRPr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Avoid storing substantial amounts in a single online wallet</a:t>
            </a:r>
            <a:endParaRPr sz="1300">
              <a:solidFill>
                <a:schemeClr val="dk1"/>
              </a:solidFill>
              <a:latin typeface="Calibri"/>
              <a:ea typeface="Calibri"/>
              <a:cs typeface="Calibri"/>
              <a:sym typeface="Calibri"/>
            </a:endParaRPr>
          </a:p>
          <a:p>
            <a:pPr indent="-311150" lvl="0" marL="457200" rtl="0" algn="l">
              <a:spcBef>
                <a:spcPts val="500"/>
              </a:spcBef>
              <a:spcAft>
                <a:spcPts val="0"/>
              </a:spcAft>
              <a:buClr>
                <a:schemeClr val="dk1"/>
              </a:buClr>
              <a:buSzPts val="1300"/>
              <a:buChar char="•"/>
            </a:pPr>
            <a:r>
              <a:rPr b="1" lang="en" sz="1300">
                <a:solidFill>
                  <a:schemeClr val="dk1"/>
                </a:solidFill>
                <a:latin typeface="Calibri"/>
                <a:ea typeface="Calibri"/>
                <a:cs typeface="Calibri"/>
                <a:sym typeface="Calibri"/>
              </a:rPr>
              <a:t>Regular Monitoring</a:t>
            </a:r>
            <a:endParaRPr b="1"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Stay informed about exchange security updates</a:t>
            </a:r>
            <a:endParaRPr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Monitor transactions for any unauthorized activities</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Char char="•"/>
            </a:pPr>
            <a:r>
              <a:rPr b="1" lang="en" sz="1300">
                <a:solidFill>
                  <a:schemeClr val="dk1"/>
                </a:solidFill>
                <a:latin typeface="Calibri"/>
                <a:ea typeface="Calibri"/>
                <a:cs typeface="Calibri"/>
                <a:sym typeface="Calibri"/>
              </a:rPr>
              <a:t>Backup Private Keys</a:t>
            </a:r>
            <a:endParaRPr b="1"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Char char="–"/>
            </a:pPr>
            <a:r>
              <a:rPr lang="en" sz="1300">
                <a:solidFill>
                  <a:schemeClr val="dk1"/>
                </a:solidFill>
                <a:latin typeface="Calibri"/>
                <a:ea typeface="Calibri"/>
                <a:cs typeface="Calibri"/>
                <a:sym typeface="Calibri"/>
              </a:rPr>
              <a:t>Keep offline backups of private keys for recovery purposes</a:t>
            </a:r>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8ba69696d_1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78ba69696d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alibri"/>
                <a:ea typeface="Calibri"/>
                <a:cs typeface="Calibri"/>
                <a:sym typeface="Calibri"/>
              </a:rPr>
              <a:t>HardWare Wallets</a:t>
            </a:r>
            <a:endParaRPr b="1"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Physical devices providing offline storage for cryptocurrencies</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High level of protection against online threats due to offline nature</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Stores private keys offline and facilitates secure transactions</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Need to safeguard the device against loss or damage</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b="1" lang="en" sz="1300">
                <a:solidFill>
                  <a:schemeClr val="dk1"/>
                </a:solidFill>
                <a:latin typeface="Calibri"/>
                <a:ea typeface="Calibri"/>
                <a:cs typeface="Calibri"/>
                <a:sym typeface="Calibri"/>
              </a:rPr>
              <a:t>Examples:</a:t>
            </a:r>
            <a:r>
              <a:rPr lang="en" sz="1300">
                <a:solidFill>
                  <a:schemeClr val="dk1"/>
                </a:solidFill>
                <a:latin typeface="Calibri"/>
                <a:ea typeface="Calibri"/>
                <a:cs typeface="Calibri"/>
                <a:sym typeface="Calibri"/>
              </a:rPr>
              <a:t> Ledger, Trezor</a:t>
            </a:r>
            <a:endParaRPr sz="1300">
              <a:solidFill>
                <a:schemeClr val="dk1"/>
              </a:solidFill>
              <a:latin typeface="Calibri"/>
              <a:ea typeface="Calibri"/>
              <a:cs typeface="Calibri"/>
              <a:sym typeface="Calibri"/>
            </a:endParaRPr>
          </a:p>
          <a:p>
            <a:pPr indent="-311150" lvl="1" marL="914400" rtl="0" algn="l">
              <a:spcBef>
                <a:spcPts val="0"/>
              </a:spcBef>
              <a:spcAft>
                <a:spcPts val="0"/>
              </a:spcAft>
              <a:buClr>
                <a:schemeClr val="dk1"/>
              </a:buClr>
              <a:buSzPts val="1300"/>
              <a:buFont typeface="Calibri"/>
              <a:buChar char="–"/>
            </a:pPr>
            <a:r>
              <a:t/>
            </a:r>
            <a:endParaRPr sz="1300">
              <a:solidFill>
                <a:schemeClr val="dk1"/>
              </a:solidFill>
              <a:latin typeface="Calibri"/>
              <a:ea typeface="Calibri"/>
              <a:cs typeface="Calibri"/>
              <a:sym typeface="Calibri"/>
            </a:endParaRPr>
          </a:p>
          <a:p>
            <a:pPr indent="0" lvl="0" marL="0" rtl="0" algn="l">
              <a:spcBef>
                <a:spcPts val="500"/>
              </a:spcBef>
              <a:spcAft>
                <a:spcPts val="0"/>
              </a:spcAft>
              <a:buNone/>
            </a:pPr>
            <a:r>
              <a:rPr b="1" lang="en" sz="1300">
                <a:solidFill>
                  <a:schemeClr val="dk1"/>
                </a:solidFill>
                <a:latin typeface="Calibri"/>
                <a:ea typeface="Calibri"/>
                <a:cs typeface="Calibri"/>
                <a:sym typeface="Calibri"/>
              </a:rPr>
              <a:t>Paper Wallets</a:t>
            </a:r>
            <a:endParaRPr b="1"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Physical documents containing private and public keys, stored offline</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Generated through dedicated services or offline tools</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Immune to online hacking and cyber threats</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Protect paper wallet from damage, loss, or deterioration</a:t>
            </a:r>
            <a:endParaRPr sz="1300">
              <a:solidFill>
                <a:schemeClr val="dk1"/>
              </a:solidFill>
              <a:latin typeface="Calibri"/>
              <a:ea typeface="Calibri"/>
              <a:cs typeface="Calibri"/>
              <a:sym typeface="Calibri"/>
            </a:endParaRPr>
          </a:p>
          <a:p>
            <a:pPr indent="-266700" lvl="1" marL="9144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Create multiple copies to prevent loss due to accidents</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8ba69696d_1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78ba69696d_1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90a255603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790a255603_3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914400" rtl="0" algn="l">
              <a:spcBef>
                <a:spcPts val="120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A recovery phrase — series of words used to recover your wallet if lost or stolen</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The newly generated wallet will be assigned a unique public key, which is used to receive cryptocurrency.</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Cryptocurrencies are never stored within the hardware wallet itself, </a:t>
            </a:r>
            <a:r>
              <a:rPr b="1" i="1" lang="en" sz="1200">
                <a:solidFill>
                  <a:schemeClr val="dk1"/>
                </a:solidFill>
                <a:latin typeface="Calibri"/>
                <a:ea typeface="Calibri"/>
                <a:cs typeface="Calibri"/>
                <a:sym typeface="Calibri"/>
              </a:rPr>
              <a:t>they always live on the blockchain.</a:t>
            </a:r>
            <a:r>
              <a:rPr lang="en" sz="1200">
                <a:solidFill>
                  <a:schemeClr val="dk1"/>
                </a:solidFill>
                <a:latin typeface="Calibri"/>
                <a:ea typeface="Calibri"/>
                <a:cs typeface="Calibri"/>
                <a:sym typeface="Calibri"/>
              </a:rPr>
              <a:t> The hardware wallet merely stores your private key.</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8ba69696d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78ba69696d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90a255603_1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790a255603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50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ICOs are a fundraising method in the cryptocurrency world</a:t>
            </a:r>
            <a:endParaRPr sz="13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Ethereum pioneered ICOs from July 22, 2014, to Sep 2, 2014, with an ICO price of $0.31</a:t>
            </a:r>
            <a:endParaRPr sz="1300">
              <a:solidFill>
                <a:schemeClr val="dk1"/>
              </a:solidFill>
              <a:latin typeface="Calibri"/>
              <a:ea typeface="Calibri"/>
              <a:cs typeface="Calibri"/>
              <a:sym typeface="Calibri"/>
            </a:endParaRPr>
          </a:p>
          <a:p>
            <a:pPr indent="0" lvl="0" marL="0" rtl="0" algn="l">
              <a:spcBef>
                <a:spcPts val="500"/>
              </a:spcBef>
              <a:spcAft>
                <a:spcPts val="0"/>
              </a:spcAft>
              <a:buNone/>
            </a:pPr>
            <a:r>
              <a:t/>
            </a:r>
            <a:endParaRPr b="1" sz="1300">
              <a:solidFill>
                <a:schemeClr val="dk1"/>
              </a:solidFill>
              <a:latin typeface="Calibri"/>
              <a:ea typeface="Calibri"/>
              <a:cs typeface="Calibri"/>
              <a:sym typeface="Calibri"/>
            </a:endParaRPr>
          </a:p>
          <a:p>
            <a:pPr indent="-298450" lvl="0" marL="457200" rtl="0" algn="l">
              <a:spcBef>
                <a:spcPts val="50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ICO Process</a:t>
            </a:r>
            <a:endParaRPr b="1"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Whitepaper:</a:t>
            </a:r>
            <a:r>
              <a:rPr lang="en" sz="1300">
                <a:solidFill>
                  <a:schemeClr val="dk1"/>
                </a:solidFill>
                <a:latin typeface="Calibri"/>
                <a:ea typeface="Calibri"/>
                <a:cs typeface="Calibri"/>
                <a:sym typeface="Calibri"/>
              </a:rPr>
              <a:t> Detailed document outlining the project's vision, goals, and technical aspects</a:t>
            </a:r>
            <a:endParaRPr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Promotion/Marketing: </a:t>
            </a:r>
            <a:r>
              <a:rPr lang="en" sz="1300">
                <a:solidFill>
                  <a:schemeClr val="dk1"/>
                </a:solidFill>
                <a:latin typeface="Calibri"/>
                <a:ea typeface="Calibri"/>
                <a:cs typeface="Calibri"/>
                <a:sym typeface="Calibri"/>
              </a:rPr>
              <a:t>Building awareness and interest among potential investors</a:t>
            </a:r>
            <a:endParaRPr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Presale (ICO):</a:t>
            </a:r>
            <a:r>
              <a:rPr lang="en" sz="1300">
                <a:solidFill>
                  <a:schemeClr val="dk1"/>
                </a:solidFill>
                <a:latin typeface="Calibri"/>
                <a:ea typeface="Calibri"/>
                <a:cs typeface="Calibri"/>
                <a:sym typeface="Calibri"/>
              </a:rPr>
              <a:t> Offering tokens to raise funds for project development</a:t>
            </a:r>
            <a:endParaRPr sz="1300">
              <a:solidFill>
                <a:schemeClr val="dk1"/>
              </a:solidFill>
              <a:latin typeface="Calibri"/>
              <a:ea typeface="Calibri"/>
              <a:cs typeface="Calibri"/>
              <a:sym typeface="Calibri"/>
            </a:endParaRPr>
          </a:p>
          <a:p>
            <a:pPr indent="0" lvl="0" marL="0" rtl="0" algn="l">
              <a:spcBef>
                <a:spcPts val="500"/>
              </a:spcBef>
              <a:spcAft>
                <a:spcPts val="0"/>
              </a:spcAft>
              <a:buNone/>
            </a:pPr>
            <a:r>
              <a:t/>
            </a:r>
            <a:endParaRPr b="1" sz="1300">
              <a:solidFill>
                <a:schemeClr val="dk1"/>
              </a:solidFill>
              <a:latin typeface="Calibri"/>
              <a:ea typeface="Calibri"/>
              <a:cs typeface="Calibri"/>
              <a:sym typeface="Calibri"/>
            </a:endParaRPr>
          </a:p>
          <a:p>
            <a:pPr indent="-298450" lvl="0" marL="457200" rtl="0" algn="l">
              <a:spcBef>
                <a:spcPts val="50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Startup Funding:</a:t>
            </a:r>
            <a:endParaRPr b="1"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ICOs serve as a crucial funding mechanism for startups to initiate their operations</a:t>
            </a:r>
            <a:endParaRPr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Can replace traditional venture capital as a direct fundraising method</a:t>
            </a:r>
            <a:endParaRPr sz="1300">
              <a:solidFill>
                <a:schemeClr val="dk1"/>
              </a:solidFill>
              <a:latin typeface="Calibri"/>
              <a:ea typeface="Calibri"/>
              <a:cs typeface="Calibri"/>
              <a:sym typeface="Calibri"/>
            </a:endParaRPr>
          </a:p>
          <a:p>
            <a:pPr indent="0" lvl="0" marL="0" rtl="0" algn="l">
              <a:spcBef>
                <a:spcPts val="500"/>
              </a:spcBef>
              <a:spcAft>
                <a:spcPts val="0"/>
              </a:spcAft>
              <a:buNone/>
            </a:pPr>
            <a:r>
              <a:t/>
            </a:r>
            <a:endParaRPr b="1" sz="1300">
              <a:solidFill>
                <a:schemeClr val="dk1"/>
              </a:solidFill>
              <a:latin typeface="Calibri"/>
              <a:ea typeface="Calibri"/>
              <a:cs typeface="Calibri"/>
              <a:sym typeface="Calibri"/>
            </a:endParaRPr>
          </a:p>
          <a:p>
            <a:pPr indent="-298450" lvl="0" marL="457200" rtl="0" algn="l">
              <a:spcBef>
                <a:spcPts val="500"/>
              </a:spcBef>
              <a:spcAft>
                <a:spcPts val="0"/>
              </a:spcAft>
              <a:buClr>
                <a:schemeClr val="dk1"/>
              </a:buClr>
              <a:buSzPts val="1100"/>
              <a:buFont typeface="Calibri"/>
              <a:buChar char="●"/>
            </a:pPr>
            <a:r>
              <a:rPr b="1" lang="en" sz="1300">
                <a:solidFill>
                  <a:schemeClr val="dk1"/>
                </a:solidFill>
                <a:latin typeface="Calibri"/>
                <a:ea typeface="Calibri"/>
                <a:cs typeface="Calibri"/>
                <a:sym typeface="Calibri"/>
              </a:rPr>
              <a:t>Risks and Concerns:</a:t>
            </a:r>
            <a:endParaRPr b="1"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Scam ICOs: Beware of fraudulent projects seeking to exploit investors</a:t>
            </a:r>
            <a:endParaRPr sz="1300">
              <a:solidFill>
                <a:schemeClr val="dk1"/>
              </a:solidFill>
              <a:latin typeface="Calibri"/>
              <a:ea typeface="Calibri"/>
              <a:cs typeface="Calibri"/>
              <a:sym typeface="Calibri"/>
            </a:endParaRPr>
          </a:p>
          <a:p>
            <a:pPr indent="-298450" lvl="1" marL="914400" rtl="0" algn="l">
              <a:spcBef>
                <a:spcPts val="0"/>
              </a:spcBef>
              <a:spcAft>
                <a:spcPts val="0"/>
              </a:spcAft>
              <a:buClr>
                <a:schemeClr val="dk1"/>
              </a:buClr>
              <a:buSzPts val="1100"/>
              <a:buFont typeface="Calibri"/>
              <a:buChar char="○"/>
            </a:pPr>
            <a:r>
              <a:rPr lang="en" sz="1300">
                <a:solidFill>
                  <a:schemeClr val="dk1"/>
                </a:solidFill>
                <a:latin typeface="Calibri"/>
                <a:ea typeface="Calibri"/>
                <a:cs typeface="Calibri"/>
                <a:sym typeface="Calibri"/>
              </a:rPr>
              <a:t>Lack of Regulation: Regulatory uncertainty can lead to potential risks</a:t>
            </a:r>
            <a:endParaRPr sz="13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90a255603_1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790a255603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Initial Exchange Offerings (IEOs) are fundraising events conducted on cryptocurrency exchanges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Platforms host token sales on behalf of projects, facilitating direct investor participation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IEO vs ICO:</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IEOs offer increased security, reduced scams, and broader exposure</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ICOs allow more direct fundraising but lack exchange endorsement</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Addressing ICO Challenges: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IEOs utilize exchange platforms to potentially resolve issues encountered in traditional ICOs, enhancing credibility and accessibility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IEOs offer a solution to the challenges faced by ICOs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Platforms like Binance Launchpad, Bittrex International IEO, BitMax Launchpad, KuCoin Spotlight</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790a255603_1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790a255603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Initial DEX Offerings (IDOs) are token sales conducted directly on decentralized exchanges (DEX)</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IDOs enable direct access to new tokens within the decentralized ecosystem</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Key Components: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Smart Contracts: Automated protocols executing transactions transparently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DEX Integration: Token sales occur on DEX platforms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Wallets: Investors use cryptocurrency wallets </a:t>
            </a:r>
            <a:r>
              <a:rPr lang="en">
                <a:solidFill>
                  <a:schemeClr val="dk1"/>
                </a:solidFill>
                <a:latin typeface="Calibri"/>
                <a:ea typeface="Calibri"/>
                <a:cs typeface="Calibri"/>
                <a:sym typeface="Calibri"/>
              </a:rPr>
              <a:t>for participation</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Challenges and Considerations: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Liquidity Risks: Limited trading activity immediately post-listing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Regulatory Compliance: Navigating jurisdiction-specific regulations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Investor Awareness: Diligence required in researching projects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Emergence of IDOs: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IDOs represent a shift towards decentralized fundraising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Evolving fundraising landscape due to technological advancements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Comparison with ICOs and IEOs: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IDOs offer immediate listing on DEX, unlike ICOs and some IEOs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Stronger alignment with decentralization ideals</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rgbClr val="111111"/>
                </a:solidFill>
                <a:highlight>
                  <a:srgbClr val="FFFFFF"/>
                </a:highlight>
              </a:rPr>
              <a:t>If Buying a memecoin, a smart contract will transfer Ethereum from your wallet to a DEX and transfer your desired coin from DEX to your wallet. </a:t>
            </a:r>
            <a:endParaRPr>
              <a:solidFill>
                <a:srgbClr val="111111"/>
              </a:solidFill>
              <a:highlight>
                <a:srgbClr val="FFFFFF"/>
              </a:highlight>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90a255603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790a255603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rPr lang="en">
                <a:solidFill>
                  <a:schemeClr val="dk1"/>
                </a:solidFill>
                <a:latin typeface="Calibri"/>
                <a:ea typeface="Calibri"/>
                <a:cs typeface="Calibri"/>
                <a:sym typeface="Calibri"/>
              </a:rPr>
              <a:t>Initial DEX Offerings (IDOs) are token sales conducted directly on decentralized exchanges (DEX)</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IDOs enable direct access to new tokens within the decentralized ecosystem</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Key Components:</a:t>
            </a:r>
            <a:endParaRPr b="1">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Smart Contracts: Automated protocols executing transactions transparently</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DEX Integration: Token sales occur on DEX platforms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Wallets: Investors use cryptocurrency wallets for participation</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Challenges and Considerations:</a:t>
            </a:r>
            <a:endParaRPr b="1">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Liquidity Risks: Limited trading activity immediately post-listing</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Regulatory Compliance: Navigating jurisdiction-specific regulations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Investor Awareness: Diligence required in researching projects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Emergence of IDOs:</a:t>
            </a:r>
            <a:endParaRPr b="1">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IDOs represent a shift towards decentralized fundraising</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Evolving fundraising landscape due to technological advancements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Comparison with ICOs and IEOs:</a:t>
            </a:r>
            <a:endParaRPr b="1">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IDOs offer immediate listing on DEX, unlike ICOs and some IEOs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Stronger alignment with decentralization ideals</a:t>
            </a:r>
            <a:br>
              <a:rPr lang="en">
                <a:solidFill>
                  <a:schemeClr val="dk1"/>
                </a:solidFill>
                <a:latin typeface="Calibri"/>
                <a:ea typeface="Calibri"/>
                <a:cs typeface="Calibri"/>
                <a:sym typeface="Calibri"/>
              </a:rPr>
            </a:br>
            <a:br>
              <a:rPr lang="en">
                <a:solidFill>
                  <a:schemeClr val="dk1"/>
                </a:solidFill>
                <a:latin typeface="Calibri"/>
                <a:ea typeface="Calibri"/>
                <a:cs typeface="Calibri"/>
                <a:sym typeface="Calibri"/>
              </a:rPr>
            </a:br>
            <a:r>
              <a:rPr lang="en">
                <a:solidFill>
                  <a:srgbClr val="111111"/>
                </a:solidFill>
                <a:highlight>
                  <a:srgbClr val="FFFFFF"/>
                </a:highlight>
              </a:rPr>
              <a:t>If Buying a memecoin, a smart contract will transfer Ethereum from your wallet to a DEX and transfer your desired coin from DEX to your wallet. </a:t>
            </a:r>
            <a:endParaRPr>
              <a:solidFill>
                <a:srgbClr val="111111"/>
              </a:solidFill>
              <a:highlight>
                <a:srgbClr val="FFFFFF"/>
              </a:highlight>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90a255603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790a255603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Following ICO scams, governments enforced regulations on token sales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STOs emerged as compliant alternatives, adhering to government rules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Government Compliance:</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STOs align with regulatory frameworks, enhancing investor protection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Listings adhere to Financial Action Task Force (FATF) guidelines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Token Backing with Financial Assets: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STOs involve tokens backed by real-world assets like equity, real estate, or commodities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This backing enhances token value stability and investor trust</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Advantages of STOs: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Enhanced Investor Protection: Regulated and compliant offerings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Liquidity and Transparency: Token value linked to tangible assets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Regulatory Alignment: STOs align with evolving government regulations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STO Process: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Asset Tokenization:</a:t>
            </a:r>
            <a:r>
              <a:rPr lang="en">
                <a:solidFill>
                  <a:schemeClr val="dk1"/>
                </a:solidFill>
                <a:latin typeface="Calibri"/>
                <a:ea typeface="Calibri"/>
                <a:cs typeface="Calibri"/>
                <a:sym typeface="Calibri"/>
              </a:rPr>
              <a:t> Conversion of traditional assets into digital tokens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Regulatory Approval: </a:t>
            </a:r>
            <a:r>
              <a:rPr lang="en">
                <a:solidFill>
                  <a:schemeClr val="dk1"/>
                </a:solidFill>
                <a:latin typeface="Calibri"/>
                <a:ea typeface="Calibri"/>
                <a:cs typeface="Calibri"/>
                <a:sym typeface="Calibri"/>
              </a:rPr>
              <a:t>Adherence to jurisdiction-specific regulations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Token Sale:</a:t>
            </a:r>
            <a:r>
              <a:rPr lang="en">
                <a:solidFill>
                  <a:schemeClr val="dk1"/>
                </a:solidFill>
                <a:latin typeface="Calibri"/>
                <a:ea typeface="Calibri"/>
                <a:cs typeface="Calibri"/>
                <a:sym typeface="Calibri"/>
              </a:rPr>
              <a:t> Issuance and sale of security tokens to accredited investors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Comparison with ICOs and IEOs:</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ICOs</a:t>
            </a:r>
            <a:r>
              <a:rPr lang="en">
                <a:solidFill>
                  <a:schemeClr val="dk1"/>
                </a:solidFill>
                <a:latin typeface="Calibri"/>
                <a:ea typeface="Calibri"/>
                <a:cs typeface="Calibri"/>
                <a:sym typeface="Calibri"/>
              </a:rPr>
              <a:t>: Often lacked regulatory oversight, leading to scams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IEOs</a:t>
            </a:r>
            <a:r>
              <a:rPr lang="en">
                <a:solidFill>
                  <a:schemeClr val="dk1"/>
                </a:solidFill>
                <a:latin typeface="Calibri"/>
                <a:ea typeface="Calibri"/>
                <a:cs typeface="Calibri"/>
                <a:sym typeface="Calibri"/>
              </a:rPr>
              <a:t>: Reduced risks with exchange endorsement, but regulatory compliance varies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STOs</a:t>
            </a:r>
            <a:r>
              <a:rPr lang="en">
                <a:solidFill>
                  <a:schemeClr val="dk1"/>
                </a:solidFill>
                <a:latin typeface="Calibri"/>
                <a:ea typeface="Calibri"/>
                <a:cs typeface="Calibri"/>
                <a:sym typeface="Calibri"/>
              </a:rPr>
              <a:t>: Strict regulatory adherence, enhancing investor protection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Emergence of a New Paradigm:</a:t>
            </a:r>
            <a:endParaRPr b="1">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STOs signify a shift towards regulated and compliant token sales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Balancing innovation with legal compliance</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8ba69696d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78ba69696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9250" lvl="0" marL="457200" rtl="0" algn="l">
              <a:spcBef>
                <a:spcPts val="500"/>
              </a:spcBef>
              <a:spcAft>
                <a:spcPts val="0"/>
              </a:spcAft>
              <a:buClr>
                <a:schemeClr val="dk1"/>
              </a:buClr>
              <a:buSzPts val="1900"/>
              <a:buChar char="•"/>
            </a:pPr>
            <a:r>
              <a:rPr lang="en" sz="1300">
                <a:solidFill>
                  <a:schemeClr val="dk1"/>
                </a:solidFill>
                <a:latin typeface="Calibri"/>
                <a:ea typeface="Calibri"/>
                <a:cs typeface="Calibri"/>
                <a:sym typeface="Calibri"/>
              </a:rPr>
              <a:t>Alternative CryptoCurrency to BitCoin</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lang="en" sz="1300">
                <a:solidFill>
                  <a:schemeClr val="dk1"/>
                </a:solidFill>
                <a:latin typeface="Calibri"/>
                <a:ea typeface="Calibri"/>
                <a:cs typeface="Calibri"/>
                <a:sym typeface="Calibri"/>
              </a:rPr>
              <a:t>Generally Consisting of all CryptoCurrencies and Tokens that are not BitCoin</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lang="en" sz="1300">
                <a:solidFill>
                  <a:schemeClr val="dk1"/>
                </a:solidFill>
                <a:latin typeface="Calibri"/>
                <a:ea typeface="Calibri"/>
                <a:cs typeface="Calibri"/>
                <a:sym typeface="Calibri"/>
              </a:rPr>
              <a:t>Alternate + Coins =&gt; AltCoins</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lang="en" sz="1300">
                <a:solidFill>
                  <a:schemeClr val="dk1"/>
                </a:solidFill>
                <a:latin typeface="Calibri"/>
                <a:ea typeface="Calibri"/>
                <a:cs typeface="Calibri"/>
                <a:sym typeface="Calibri"/>
              </a:rPr>
              <a:t>Introduced new use cases and technologies</a:t>
            </a:r>
            <a:endParaRPr sz="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97041173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797041173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Introduction to Forks: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Forks involve splitting a blockchain to create a new chain following different rules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Result in two distinct chains: the original and the new</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Consensus of the Community: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Forks require agreement among the community participants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Decisions impact the direction and features of the blockchain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Proof-of-Work (PoW) Forks: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 PoW blockchains, major miners play a role in initiating a fork</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Requires significant computational power and support from miners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Proof-of-Stake (PoS) Forks: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PoS chains rely on top stakers to decide on a fork</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Validators with more staked tokens often have more influence</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Fork Process: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Proposal: Intention to fork is presented and discussed</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Consensus Building: Community participants voice their opinions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Activation: If consensus is reached, the new rules are implemented</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Types of Forks: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Hard Fork: Irreversible split, resulting in two separate chains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Soft Fork: Temporary divergence, backward-compatible with the original chain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Implications of Forks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Potential network disruption and division of community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Creation of new opportunities for innovation</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Examples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Bitcoin and Bitcoin Cash: A notable hard fork that led to the creation of Bitcoin Cash</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Ethereum and Ethereum Classic: A hard fork resulting in Ethereum and Ethereum Classic chains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97041181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797041181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797041173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797041173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Airdrops are a strategic marketing technique used by developers during token launches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Intended to distribute free coins to a specific audience</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Airdrop Types:</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Fork Coins Airdrops:</a:t>
            </a:r>
            <a:r>
              <a:rPr lang="en">
                <a:solidFill>
                  <a:schemeClr val="dk1"/>
                </a:solidFill>
                <a:latin typeface="Calibri"/>
                <a:ea typeface="Calibri"/>
                <a:cs typeface="Calibri"/>
                <a:sym typeface="Calibri"/>
              </a:rPr>
              <a:t> Obtained during hard forks by holding the original coins in your wallet</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If a coin is getting a hard fork then you need to hold such coins in your wallet to obtain new coins at the time of hard fork. Thus ensure that your exchange or wallet is supporting that currency,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Holder Based Airdrops</a:t>
            </a:r>
            <a:r>
              <a:rPr lang="en">
                <a:solidFill>
                  <a:schemeClr val="dk1"/>
                </a:solidFill>
                <a:latin typeface="Calibri"/>
                <a:ea typeface="Calibri"/>
                <a:cs typeface="Calibri"/>
                <a:sym typeface="Calibri"/>
              </a:rPr>
              <a:t>: Given to holders of a specific coin or token</a:t>
            </a:r>
            <a:endParaRPr>
              <a:solidFill>
                <a:schemeClr val="dk1"/>
              </a:solidFill>
              <a:latin typeface="Calibri"/>
              <a:ea typeface="Calibri"/>
              <a:cs typeface="Calibri"/>
              <a:sym typeface="Calibri"/>
            </a:endParaRPr>
          </a:p>
          <a:p>
            <a:pPr indent="0" lvl="0" marL="0" rtl="0" algn="l">
              <a:spcBef>
                <a:spcPts val="500"/>
              </a:spcBef>
              <a:spcAft>
                <a:spcPts val="0"/>
              </a:spcAft>
              <a:buNone/>
            </a:pPr>
            <a:r>
              <a:rPr b="1" lang="en">
                <a:solidFill>
                  <a:schemeClr val="dk1"/>
                </a:solidFill>
                <a:latin typeface="Calibri"/>
                <a:ea typeface="Calibri"/>
                <a:cs typeface="Calibri"/>
                <a:sym typeface="Calibri"/>
              </a:rPr>
              <a:t>Activity Based Airdrops: </a:t>
            </a:r>
            <a:r>
              <a:rPr lang="en">
                <a:solidFill>
                  <a:schemeClr val="dk1"/>
                </a:solidFill>
                <a:latin typeface="Calibri"/>
                <a:ea typeface="Calibri"/>
                <a:cs typeface="Calibri"/>
                <a:sym typeface="Calibri"/>
              </a:rPr>
              <a:t>Involves engaging with the community or linking wallet addresses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Just become a part of that community, e.g. linking your wallet address to that coin etc.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b="1" lang="en">
                <a:solidFill>
                  <a:schemeClr val="dk1"/>
                </a:solidFill>
                <a:latin typeface="Calibri"/>
                <a:ea typeface="Calibri"/>
                <a:cs typeface="Calibri"/>
                <a:sym typeface="Calibri"/>
              </a:rPr>
              <a:t>Task Based Airdrops:</a:t>
            </a:r>
            <a:r>
              <a:rPr lang="en">
                <a:solidFill>
                  <a:schemeClr val="dk1"/>
                </a:solidFill>
                <a:latin typeface="Calibri"/>
                <a:ea typeface="Calibri"/>
                <a:cs typeface="Calibri"/>
                <a:sym typeface="Calibri"/>
              </a:rPr>
              <a:t> Often linked to referral programs or specific tasks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Mostly referral links based marketing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Importance of Compatibility: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For fork coin airdrops, ensure wallets or exchanges support the new currency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Compatibility ensures successful receipt of airdropped coins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Advantages and Worth:</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Airdrops can provide initial exposure and adoption for new projects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Worth considering if they meet safety criteria and do not involve personal information leaks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Benefits of Airdrops: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Community Engagement: Encourages involvement and participation</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Awareness Boost: Generates interest and increases the project's visibility</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User Acquisition: Attracts potential users and investors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Risk Considerations: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KYC and Privacy: Avoid airdrops requiring excessive personal information</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Scams: Be cautious of fraudulent airdrops that request funds or sensitive data</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Worth Assessment:</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Airdrops are worth considering if they align with the project's legitimacy and safety</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Avoid airdrops that compromise privacy or security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797041173d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797041173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Buying at Listing: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IDO or ICO Preferred: Initial phases offer more stable prices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Listing Effects: Newly listed coins may experience volatile price fluctuations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Wait for Stability: Purchase after price stabilizes post-listing</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You can get it in IDO or ICO. At the time of listing a coin goes through pump and dump. Buy after it reaches a stable state.</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Relying Solely on News: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Monero Delisting Example: News can lead to impulsive decisions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Research First: Investigate deeper before reacting to news events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Tech FOMO:</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Tech Comparison (Solana vs Ethereum): Fear of missing out on new technology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In-depth Analysis Needed: Understand technology, use cases, and potential before investing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Key Takeaways: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Timing is crucial in altcoin investments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Thorough research and analysis mitigate risks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impulsive decisions based on listing, news, or tech FOMO</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Tech FOMO, or "Technology Fear of Missing Out," refers to the phenomenon where investors or individuals make decisions based on the fear of missing out on the latest technological advancements or trends. In the context of cryptocurrency and blockchain, tech FOMO can lead to making investment choices solely because a new technology or project is gaining attention, without thorough understanding or research</a:t>
            </a:r>
            <a:endParaRPr>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797041181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797041181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Buying at Listing: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IDO or ICO Preferred: Initial phases offer more stable prices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Listing Effects: Newly listed coins may experience volatile price fluctuations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Wait for Stability: Purchase after price stabilizes post-listing</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You can get it in IDO or ICO. At the time of listing a coin goes through pump and dump. Buy after it reaches a stable state.</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Relying Solely on News: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Monero Delisting Example: News can lead to impulsive decisions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Research First: Investigate deeper before reacting to news events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Tech FOMO:</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Tech Comparison (Solana vs Ethereum): Fear of missing out on new technology</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In-depth Analysis Needed: Understand technology, use cases, and potential before investing</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Key Takeaways: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Timing is crucial in altcoin investments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Thorough research and analysis mitigate risks</a:t>
            </a:r>
            <a:endParaRPr>
              <a:solidFill>
                <a:schemeClr val="dk1"/>
              </a:solidFill>
              <a:latin typeface="Calibri"/>
              <a:ea typeface="Calibri"/>
              <a:cs typeface="Calibri"/>
              <a:sym typeface="Calibri"/>
            </a:endParaRPr>
          </a:p>
          <a:p>
            <a:pPr indent="0" lvl="0" marL="0" rtl="0" algn="l">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Avoid impulsive decisions based on listing, news, or tech FOMO</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Tech FOMO, or "Technology Fear of Missing Out," refers to the phenomenon where investors or individuals make decisions based on the fear of missing out on the latest technological advancements or trends. In the context of cryptocurrency and blockchain, tech FOMO can lead to making investment choices solely because a new technology or project is gaining attention, without thorough understanding or research</a:t>
            </a:r>
            <a:endParaRPr>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97041173d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797041173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97041173d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797041173d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rPr lang="en">
                <a:solidFill>
                  <a:schemeClr val="dk1"/>
                </a:solidFill>
                <a:latin typeface="Calibri"/>
                <a:ea typeface="Calibri"/>
                <a:cs typeface="Calibri"/>
                <a:sym typeface="Calibri"/>
              </a:rPr>
              <a:t>Consider the 200 EMA:</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200 Exponential Moving Average (EMA): Technical indicator for trend analysis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Buy Around 200 EMA: Suggested entry point for potential uptrends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Indicator of Support: 200 EMA often acts as a support level</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Opt for Old and Reliable Projects: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Age and Reliability: Focus on projects with a track record of at least 1.5 years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Stability Indicator: Established projects tend to have smoother price trajectories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Key Principles for Buying Altcoins: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Technical Analysis: Incorporate technical indicators like the 200 EMA</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Research and Due Diligence: Investigate the project's history, team, and utility</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Risk Management: Diversify and allocate funds wisely</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Risk and Reward:</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Balancing Act: Find equilibrium between risk and potential reward</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Long-Term View: Consider altcoins as long-term investments</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Conclusion:</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Buying altcoins strategically enhances the potential for profitable investments</a:t>
            </a:r>
            <a:endParaRPr>
              <a:solidFill>
                <a:schemeClr val="dk1"/>
              </a:solidFill>
              <a:latin typeface="Calibri"/>
              <a:ea typeface="Calibri"/>
              <a:cs typeface="Calibri"/>
              <a:sym typeface="Calibri"/>
            </a:endParaRPr>
          </a:p>
          <a:p>
            <a:pPr indent="0" lvl="0" marL="0" rtl="0" algn="l">
              <a:spcBef>
                <a:spcPts val="500"/>
              </a:spcBef>
              <a:spcAft>
                <a:spcPts val="0"/>
              </a:spcAft>
              <a:buNone/>
            </a:pPr>
            <a:r>
              <a:rPr lang="en">
                <a:solidFill>
                  <a:schemeClr val="dk1"/>
                </a:solidFill>
                <a:latin typeface="Calibri"/>
                <a:ea typeface="Calibri"/>
                <a:cs typeface="Calibri"/>
                <a:sym typeface="Calibri"/>
              </a:rPr>
              <a:t>Incorporating technical analysis, research, and a long-term perspective is key</a:t>
            </a:r>
            <a:endParaRPr>
              <a:solidFill>
                <a:schemeClr val="dk1"/>
              </a:solidFill>
              <a:latin typeface="Calibri"/>
              <a:ea typeface="Calibri"/>
              <a:cs typeface="Calibri"/>
              <a:sym typeface="Calibri"/>
            </a:endParaRPr>
          </a:p>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97041173d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797041173d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7a47f7840c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27a47f7840c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a47f7840c_3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7a47f7840c_3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8ba69696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78ba69696d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8ba69696d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78ba69696d_3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8ba69696d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78ba69696d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400"/>
              <a:t>PoW:</a:t>
            </a:r>
            <a:br>
              <a:rPr lang="en"/>
            </a:br>
            <a:r>
              <a:rPr lang="en" sz="1300">
                <a:solidFill>
                  <a:schemeClr val="dk1"/>
                </a:solidFill>
                <a:latin typeface="Calibri"/>
                <a:ea typeface="Calibri"/>
                <a:cs typeface="Calibri"/>
                <a:sym typeface="Calibri"/>
              </a:rPr>
              <a:t>Requires miners to solve complex mathematical puzzles to validate transactions and add blocks to the BlockChain</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CryptoCurrency: </a:t>
            </a:r>
            <a:r>
              <a:rPr lang="en" sz="1300">
                <a:solidFill>
                  <a:schemeClr val="dk1"/>
                </a:solidFill>
                <a:latin typeface="Calibri"/>
                <a:ea typeface="Calibri"/>
                <a:cs typeface="Calibri"/>
                <a:sym typeface="Calibri"/>
              </a:rPr>
              <a:t>BitCoin (BTC), LiteCoin, DogeCoin</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Key Feature: </a:t>
            </a:r>
            <a:r>
              <a:rPr lang="en" sz="1300">
                <a:solidFill>
                  <a:schemeClr val="dk1"/>
                </a:solidFill>
                <a:latin typeface="Calibri"/>
                <a:ea typeface="Calibri"/>
                <a:cs typeface="Calibri"/>
                <a:sym typeface="Calibri"/>
              </a:rPr>
              <a:t>High Energy consumption, High computational power required</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b="1" lang="en" sz="1400">
                <a:solidFill>
                  <a:schemeClr val="dk1"/>
                </a:solidFill>
              </a:rPr>
              <a:t>PoS:</a:t>
            </a:r>
            <a:endParaRPr b="1" sz="1400">
              <a:solidFill>
                <a:schemeClr val="dk1"/>
              </a:solidFill>
            </a:endParaRPr>
          </a:p>
          <a:p>
            <a:pPr indent="-349250" lvl="0" marL="457200" rtl="0" algn="l">
              <a:spcBef>
                <a:spcPts val="500"/>
              </a:spcBef>
              <a:spcAft>
                <a:spcPts val="0"/>
              </a:spcAft>
              <a:buClr>
                <a:schemeClr val="dk1"/>
              </a:buClr>
              <a:buSzPts val="1900"/>
              <a:buChar char="•"/>
            </a:pPr>
            <a:r>
              <a:rPr lang="en" sz="1300">
                <a:solidFill>
                  <a:schemeClr val="dk1"/>
                </a:solidFill>
                <a:latin typeface="Calibri"/>
                <a:ea typeface="Calibri"/>
                <a:cs typeface="Calibri"/>
                <a:sym typeface="Calibri"/>
              </a:rPr>
              <a:t>Validators are chosen based on the amount of cryptocurrency they hold and "stake" as collateral</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CryptoCurrency: </a:t>
            </a:r>
            <a:r>
              <a:rPr lang="en" sz="1300">
                <a:solidFill>
                  <a:schemeClr val="dk1"/>
                </a:solidFill>
                <a:latin typeface="Calibri"/>
                <a:ea typeface="Calibri"/>
                <a:cs typeface="Calibri"/>
                <a:sym typeface="Calibri"/>
              </a:rPr>
              <a:t>Ethereum (ETH) (transitioning to PoS with Ethereum 2.0), PeerCoin, Stellar Lumens</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Key Feature: </a:t>
            </a:r>
            <a:r>
              <a:rPr lang="en" sz="1300">
                <a:solidFill>
                  <a:schemeClr val="dk1"/>
                </a:solidFill>
                <a:latin typeface="Calibri"/>
                <a:ea typeface="Calibri"/>
                <a:cs typeface="Calibri"/>
                <a:sym typeface="Calibri"/>
              </a:rPr>
              <a:t>Energy efficient, less resource intensive compared to PoW</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b="1" lang="en" sz="1700">
                <a:solidFill>
                  <a:schemeClr val="dk1"/>
                </a:solidFill>
              </a:rPr>
              <a:t>Delegated PoS:</a:t>
            </a:r>
            <a:endParaRPr b="1" sz="1700">
              <a:solidFill>
                <a:schemeClr val="dk1"/>
              </a:solidFill>
            </a:endParaRPr>
          </a:p>
          <a:p>
            <a:pPr indent="-349250" lvl="0" marL="457200" rtl="0" algn="l">
              <a:spcBef>
                <a:spcPts val="500"/>
              </a:spcBef>
              <a:spcAft>
                <a:spcPts val="0"/>
              </a:spcAft>
              <a:buClr>
                <a:schemeClr val="dk1"/>
              </a:buClr>
              <a:buSzPts val="1900"/>
              <a:buChar char="•"/>
            </a:pPr>
            <a:r>
              <a:rPr lang="en" sz="1300">
                <a:solidFill>
                  <a:schemeClr val="dk1"/>
                </a:solidFill>
                <a:latin typeface="Calibri"/>
                <a:ea typeface="Calibri"/>
                <a:cs typeface="Calibri"/>
                <a:sym typeface="Calibri"/>
              </a:rPr>
              <a:t>Token holders vote for delegates who validate transactions and secure the network</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CryptoCurrency: </a:t>
            </a:r>
            <a:r>
              <a:rPr lang="en" sz="1300">
                <a:solidFill>
                  <a:schemeClr val="dk1"/>
                </a:solidFill>
                <a:latin typeface="Calibri"/>
                <a:ea typeface="Calibri"/>
                <a:cs typeface="Calibri"/>
                <a:sym typeface="Calibri"/>
              </a:rPr>
              <a:t>NEO, EOS, Cardano</a:t>
            </a:r>
            <a:endParaRPr sz="13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Char char="•"/>
            </a:pPr>
            <a:r>
              <a:rPr b="1" lang="en" sz="1300">
                <a:solidFill>
                  <a:schemeClr val="dk1"/>
                </a:solidFill>
                <a:latin typeface="Calibri"/>
                <a:ea typeface="Calibri"/>
                <a:cs typeface="Calibri"/>
                <a:sym typeface="Calibri"/>
              </a:rPr>
              <a:t>Key Feature: </a:t>
            </a:r>
            <a:r>
              <a:rPr lang="en" sz="1300">
                <a:solidFill>
                  <a:schemeClr val="dk1"/>
                </a:solidFill>
                <a:latin typeface="Calibri"/>
                <a:ea typeface="Calibri"/>
                <a:cs typeface="Calibri"/>
                <a:sym typeface="Calibri"/>
              </a:rPr>
              <a:t>Faster Transaction Speed, more centralized due to delegate selection</a:t>
            </a:r>
            <a:endParaRPr b="1" sz="25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8ba69696d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78ba69696d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rPr b="1" lang="en" sz="1600">
                <a:solidFill>
                  <a:schemeClr val="dk1"/>
                </a:solidFill>
                <a:latin typeface="Calibri"/>
                <a:ea typeface="Calibri"/>
                <a:cs typeface="Calibri"/>
                <a:sym typeface="Calibri"/>
              </a:rPr>
              <a:t>Local Fiat Exchanges</a:t>
            </a:r>
            <a:endParaRPr b="1" sz="16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Facilitates buying and selling cryptocurrencies using local currency</a:t>
            </a:r>
            <a:endParaRPr sz="13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b="1" lang="en" sz="1300">
                <a:solidFill>
                  <a:schemeClr val="dk1"/>
                </a:solidFill>
                <a:latin typeface="Calibri"/>
                <a:ea typeface="Calibri"/>
                <a:cs typeface="Calibri"/>
                <a:sym typeface="Calibri"/>
              </a:rPr>
              <a:t>Example: </a:t>
            </a:r>
            <a:r>
              <a:rPr lang="en" sz="1300">
                <a:solidFill>
                  <a:schemeClr val="dk1"/>
                </a:solidFill>
                <a:latin typeface="Calibri"/>
                <a:ea typeface="Calibri"/>
                <a:cs typeface="Calibri"/>
                <a:sym typeface="Calibri"/>
              </a:rPr>
              <a:t>CoinBase, BitPanda</a:t>
            </a:r>
            <a:endParaRPr sz="13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500"/>
              </a:spcBef>
              <a:spcAft>
                <a:spcPts val="0"/>
              </a:spcAft>
              <a:buNone/>
            </a:pPr>
            <a:r>
              <a:rPr b="1" lang="en" sz="1600">
                <a:solidFill>
                  <a:schemeClr val="dk1"/>
                </a:solidFill>
                <a:latin typeface="Calibri"/>
                <a:ea typeface="Calibri"/>
                <a:cs typeface="Calibri"/>
                <a:sym typeface="Calibri"/>
              </a:rPr>
              <a:t>Global Bitcoin Exchanges</a:t>
            </a:r>
            <a:endParaRPr b="1" sz="16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Provides a platform for users worldwide to trade various cryptocurrencies</a:t>
            </a:r>
            <a:endParaRPr sz="13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b="1" lang="en" sz="1300">
                <a:solidFill>
                  <a:schemeClr val="dk1"/>
                </a:solidFill>
                <a:latin typeface="Calibri"/>
                <a:ea typeface="Calibri"/>
                <a:cs typeface="Calibri"/>
                <a:sym typeface="Calibri"/>
              </a:rPr>
              <a:t>Example: </a:t>
            </a:r>
            <a:r>
              <a:rPr lang="en" sz="1300">
                <a:solidFill>
                  <a:schemeClr val="dk1"/>
                </a:solidFill>
                <a:latin typeface="Calibri"/>
                <a:ea typeface="Calibri"/>
                <a:cs typeface="Calibri"/>
                <a:sym typeface="Calibri"/>
              </a:rPr>
              <a:t>Binance, Kraken</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500"/>
              </a:spcBef>
              <a:spcAft>
                <a:spcPts val="0"/>
              </a:spcAft>
              <a:buNone/>
            </a:pPr>
            <a:r>
              <a:rPr b="1" lang="en" sz="1600">
                <a:solidFill>
                  <a:schemeClr val="dk1"/>
                </a:solidFill>
                <a:latin typeface="Calibri"/>
                <a:ea typeface="Calibri"/>
                <a:cs typeface="Calibri"/>
                <a:sym typeface="Calibri"/>
              </a:rPr>
              <a:t>Coin Swapping Apps</a:t>
            </a:r>
            <a:endParaRPr b="1" sz="16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Enables users to exchange one cryptocurrency for another directly within the app</a:t>
            </a:r>
            <a:endParaRPr sz="13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b="1" lang="en" sz="1300">
                <a:solidFill>
                  <a:schemeClr val="dk1"/>
                </a:solidFill>
                <a:latin typeface="Calibri"/>
                <a:ea typeface="Calibri"/>
                <a:cs typeface="Calibri"/>
                <a:sym typeface="Calibri"/>
              </a:rPr>
              <a:t>Example: </a:t>
            </a:r>
            <a:r>
              <a:rPr lang="en" sz="1300">
                <a:solidFill>
                  <a:schemeClr val="dk1"/>
                </a:solidFill>
                <a:latin typeface="Calibri"/>
                <a:ea typeface="Calibri"/>
                <a:cs typeface="Calibri"/>
                <a:sym typeface="Calibri"/>
              </a:rPr>
              <a:t>ShapeShift, Changelly</a:t>
            </a:r>
            <a:endParaRPr sz="1300">
              <a:solidFill>
                <a:schemeClr val="dk1"/>
              </a:solidFill>
              <a:latin typeface="Calibri"/>
              <a:ea typeface="Calibri"/>
              <a:cs typeface="Calibri"/>
              <a:sym typeface="Calibri"/>
            </a:endParaRPr>
          </a:p>
          <a:p>
            <a:pPr indent="0" lvl="0" marL="0" rtl="0" algn="l">
              <a:spcBef>
                <a:spcPts val="500"/>
              </a:spcBef>
              <a:spcAft>
                <a:spcPts val="0"/>
              </a:spcAft>
              <a:buNone/>
            </a:pPr>
            <a:r>
              <a:rPr b="1" lang="en" sz="1600">
                <a:solidFill>
                  <a:schemeClr val="dk1"/>
                </a:solidFill>
                <a:latin typeface="Calibri"/>
                <a:ea typeface="Calibri"/>
                <a:cs typeface="Calibri"/>
                <a:sym typeface="Calibri"/>
              </a:rPr>
              <a:t>ICOs</a:t>
            </a:r>
            <a:endParaRPr b="1" sz="16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lang="en" sz="1300">
                <a:solidFill>
                  <a:schemeClr val="dk1"/>
                </a:solidFill>
                <a:latin typeface="Calibri"/>
                <a:ea typeface="Calibri"/>
                <a:cs typeface="Calibri"/>
                <a:sym typeface="Calibri"/>
              </a:rPr>
              <a:t>Allows startups to raise capital by issuing new cryptocurrencies or tokens to investors</a:t>
            </a:r>
            <a:endParaRPr sz="1300">
              <a:solidFill>
                <a:schemeClr val="dk1"/>
              </a:solidFill>
              <a:latin typeface="Calibri"/>
              <a:ea typeface="Calibri"/>
              <a:cs typeface="Calibri"/>
              <a:sym typeface="Calibri"/>
            </a:endParaRPr>
          </a:p>
          <a:p>
            <a:pPr indent="-266700" lvl="1" marL="457200" rtl="0" algn="l">
              <a:spcBef>
                <a:spcPts val="0"/>
              </a:spcBef>
              <a:spcAft>
                <a:spcPts val="0"/>
              </a:spcAft>
              <a:buClr>
                <a:schemeClr val="dk1"/>
              </a:buClr>
              <a:buSzPts val="600"/>
              <a:buChar char="–"/>
            </a:pPr>
            <a:r>
              <a:rPr b="1" lang="en" sz="1300">
                <a:solidFill>
                  <a:schemeClr val="dk1"/>
                </a:solidFill>
                <a:latin typeface="Calibri"/>
                <a:ea typeface="Calibri"/>
                <a:cs typeface="Calibri"/>
                <a:sym typeface="Calibri"/>
              </a:rPr>
              <a:t>Example: </a:t>
            </a:r>
            <a:r>
              <a:rPr lang="en" sz="1300">
                <a:solidFill>
                  <a:schemeClr val="dk1"/>
                </a:solidFill>
                <a:latin typeface="Calibri"/>
                <a:ea typeface="Calibri"/>
                <a:cs typeface="Calibri"/>
                <a:sym typeface="Calibri"/>
              </a:rPr>
              <a:t>Ethereum , EOS</a:t>
            </a:r>
            <a:endParaRPr sz="13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8ba69696d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78ba69696d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8ba69696d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78ba69696d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500"/>
              </a:spcBef>
              <a:spcAft>
                <a:spcPts val="0"/>
              </a:spcAft>
              <a:buNone/>
            </a:pPr>
            <a:r>
              <a:rPr b="1" lang="en" sz="1500">
                <a:solidFill>
                  <a:schemeClr val="dk1"/>
                </a:solidFill>
                <a:latin typeface="Calibri"/>
                <a:ea typeface="Calibri"/>
                <a:cs typeface="Calibri"/>
                <a:sym typeface="Calibri"/>
              </a:rPr>
              <a:t>Deceptive Initial Coin Offerings (ICOs)</a:t>
            </a:r>
            <a:endParaRPr b="1" sz="1500">
              <a:solidFill>
                <a:schemeClr val="dk1"/>
              </a:solidFill>
              <a:latin typeface="Calibri"/>
              <a:ea typeface="Calibri"/>
              <a:cs typeface="Calibri"/>
              <a:sym typeface="Calibri"/>
            </a:endParaRPr>
          </a:p>
          <a:p>
            <a:pPr indent="457200" lvl="0" marL="0" rtl="0" algn="l">
              <a:spcBef>
                <a:spcPts val="0"/>
              </a:spcBef>
              <a:spcAft>
                <a:spcPts val="0"/>
              </a:spcAft>
              <a:buNone/>
            </a:pPr>
            <a:r>
              <a:rPr lang="en" sz="1200">
                <a:solidFill>
                  <a:schemeClr val="dk1"/>
                </a:solidFill>
                <a:latin typeface="Calibri"/>
                <a:ea typeface="Calibri"/>
                <a:cs typeface="Calibri"/>
                <a:sym typeface="Calibri"/>
              </a:rPr>
              <a:t>Instances of fraudulent fundraising campaigns masquerading as legitimate ventures</a:t>
            </a:r>
            <a:endParaRPr sz="12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 sz="1500">
                <a:solidFill>
                  <a:schemeClr val="dk1"/>
                </a:solidFill>
                <a:latin typeface="Calibri"/>
                <a:ea typeface="Calibri"/>
                <a:cs typeface="Calibri"/>
                <a:sym typeface="Calibri"/>
              </a:rPr>
              <a:t>Fabricated Team, Websites, and Social Media Promotion</a:t>
            </a:r>
            <a:endParaRPr b="1" sz="1500">
              <a:solidFill>
                <a:schemeClr val="dk1"/>
              </a:solidFill>
              <a:latin typeface="Calibri"/>
              <a:ea typeface="Calibri"/>
              <a:cs typeface="Calibri"/>
              <a:sym typeface="Calibri"/>
            </a:endParaRPr>
          </a:p>
          <a:p>
            <a:pPr indent="457200" lvl="0" marL="0" rtl="0" algn="l">
              <a:spcBef>
                <a:spcPts val="0"/>
              </a:spcBef>
              <a:spcAft>
                <a:spcPts val="0"/>
              </a:spcAft>
              <a:buNone/>
            </a:pPr>
            <a:r>
              <a:rPr lang="en" sz="1200">
                <a:solidFill>
                  <a:schemeClr val="dk1"/>
                </a:solidFill>
                <a:latin typeface="Calibri"/>
                <a:ea typeface="Calibri"/>
                <a:cs typeface="Calibri"/>
                <a:sym typeface="Calibri"/>
              </a:rPr>
              <a:t>Instances involving the creation of false personas, websites, and online presence to promote non-existent projects</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4"/>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4" name="Google Shape;14;p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3"/>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1" name="Google Shape;71;p1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4"/>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7" name="Google Shape;77;p1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0" name="Google Shape;20;p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6"/>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26" name="Google Shape;26;p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7"/>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2" name="Google Shape;32;p7"/>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33" name="Google Shape;33;p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8"/>
          <p:cNvSpPr txBox="1"/>
          <p:nvPr>
            <p:ph idx="1" type="body"/>
          </p:nvPr>
        </p:nvSpPr>
        <p:spPr>
          <a:xfrm>
            <a:off x="457200" y="1151335"/>
            <a:ext cx="4040100" cy="4797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39" name="Google Shape;39;p8"/>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0" name="Google Shape;40;p8"/>
          <p:cNvSpPr txBox="1"/>
          <p:nvPr>
            <p:ph idx="3" type="body"/>
          </p:nvPr>
        </p:nvSpPr>
        <p:spPr>
          <a:xfrm>
            <a:off x="4645026" y="1151335"/>
            <a:ext cx="4041900" cy="4797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41" name="Google Shape;41;p8"/>
          <p:cNvSpPr txBox="1"/>
          <p:nvPr>
            <p:ph idx="4" type="body"/>
          </p:nvPr>
        </p:nvSpPr>
        <p:spPr>
          <a:xfrm>
            <a:off x="4645026" y="1631156"/>
            <a:ext cx="40419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42" name="Google Shape;42;p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1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1"/>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57" name="Google Shape;57;p11"/>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58" name="Google Shape;58;p1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2"/>
          <p:cNvSpPr/>
          <p:nvPr>
            <p:ph idx="2" type="pic"/>
          </p:nvPr>
        </p:nvSpPr>
        <p:spPr>
          <a:xfrm>
            <a:off x="1792288" y="459581"/>
            <a:ext cx="5486400" cy="3086100"/>
          </a:xfrm>
          <a:prstGeom prst="rect">
            <a:avLst/>
          </a:prstGeom>
          <a:noFill/>
          <a:ln>
            <a:noFill/>
          </a:ln>
        </p:spPr>
      </p:sp>
      <p:sp>
        <p:nvSpPr>
          <p:cNvPr id="64" name="Google Shape;64;p12"/>
          <p:cNvSpPr txBox="1"/>
          <p:nvPr>
            <p:ph idx="1" type="body"/>
          </p:nvPr>
        </p:nvSpPr>
        <p:spPr>
          <a:xfrm>
            <a:off x="1792288" y="4025504"/>
            <a:ext cx="5486400" cy="603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65" name="Google Shape;65;p1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5" name="Shape 5"/>
        <p:cNvGrpSpPr/>
        <p:nvPr/>
      </p:nvGrpSpPr>
      <p:grpSpPr>
        <a:xfrm>
          <a:off x="0" y="0"/>
          <a:ext cx="0" cy="0"/>
          <a:chOff x="0" y="0"/>
          <a:chExt cx="0" cy="0"/>
        </a:xfrm>
      </p:grpSpPr>
      <p:sp>
        <p:nvSpPr>
          <p:cNvPr id="6" name="Google Shape;6;p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76.png"/><Relationship Id="rId5" Type="http://schemas.openxmlformats.org/officeDocument/2006/relationships/image" Target="../media/image40.png"/><Relationship Id="rId6" Type="http://schemas.openxmlformats.org/officeDocument/2006/relationships/image" Target="../media/image58.png"/><Relationship Id="rId7"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63.png"/><Relationship Id="rId5" Type="http://schemas.openxmlformats.org/officeDocument/2006/relationships/image" Target="../media/image73.png"/><Relationship Id="rId6"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coinmarketcap.com/" TargetMode="External"/><Relationship Id="rId4" Type="http://schemas.openxmlformats.org/officeDocument/2006/relationships/hyperlink" Target="https://coinmarketcal.com/en/" TargetMode="External"/><Relationship Id="rId5" Type="http://schemas.openxmlformats.org/officeDocument/2006/relationships/hyperlink" Target="https://coinmarketcal.com/en/" TargetMode="External"/><Relationship Id="rId6" Type="http://schemas.openxmlformats.org/officeDocument/2006/relationships/hyperlink" Target="https://coinmarketcal.com/en/" TargetMode="External"/><Relationship Id="rId7" Type="http://schemas.openxmlformats.org/officeDocument/2006/relationships/hyperlink" Target="https://coinmarketcal.com/e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blockchain.com/explorer" TargetMode="External"/><Relationship Id="rId4" Type="http://schemas.openxmlformats.org/officeDocument/2006/relationships/hyperlink" Target="https://www.blockchain.com/explorer" TargetMode="External"/><Relationship Id="rId5" Type="http://schemas.openxmlformats.org/officeDocument/2006/relationships/hyperlink" Target="https://www.blockchain.com/explorer" TargetMode="External"/><Relationship Id="rId6" Type="http://schemas.openxmlformats.org/officeDocument/2006/relationships/hyperlink" Target="https://www.blockchain.com/explorer"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8.png"/><Relationship Id="rId13" Type="http://schemas.openxmlformats.org/officeDocument/2006/relationships/image" Target="../media/image23.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5" name="Google Shape;85;p1"/>
          <p:cNvPicPr preferRelativeResize="0"/>
          <p:nvPr/>
        </p:nvPicPr>
        <p:blipFill rotWithShape="1">
          <a:blip r:embed="rId3">
            <a:alphaModFix/>
          </a:blip>
          <a:srcRect b="0" l="8985" r="16940" t="0"/>
          <a:stretch/>
        </p:blipFill>
        <p:spPr>
          <a:xfrm>
            <a:off x="7" y="13985"/>
            <a:ext cx="9143980" cy="5143490"/>
          </a:xfrm>
          <a:prstGeom prst="rect">
            <a:avLst/>
          </a:prstGeom>
          <a:noFill/>
          <a:ln>
            <a:noFill/>
          </a:ln>
        </p:spPr>
      </p:pic>
      <p:sp>
        <p:nvSpPr>
          <p:cNvPr id="86" name="Google Shape;86;p1"/>
          <p:cNvSpPr txBox="1"/>
          <p:nvPr>
            <p:ph type="ctrTitle"/>
          </p:nvPr>
        </p:nvSpPr>
        <p:spPr>
          <a:xfrm>
            <a:off x="449025" y="840600"/>
            <a:ext cx="5918700" cy="34623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1400"/>
              <a:buNone/>
            </a:pPr>
            <a:r>
              <a:rPr b="1" lang="en" sz="6000">
                <a:solidFill>
                  <a:srgbClr val="FFFFFF"/>
                </a:solidFill>
              </a:rPr>
              <a:t>Foundations of Crypto-</a:t>
            </a:r>
            <a:endParaRPr b="1" sz="6000">
              <a:solidFill>
                <a:srgbClr val="FFFFFF"/>
              </a:solidFill>
            </a:endParaRPr>
          </a:p>
          <a:p>
            <a:pPr indent="0" lvl="0" marL="0" rtl="0" algn="l">
              <a:lnSpc>
                <a:spcPct val="100000"/>
              </a:lnSpc>
              <a:spcBef>
                <a:spcPts val="0"/>
              </a:spcBef>
              <a:spcAft>
                <a:spcPts val="0"/>
              </a:spcAft>
              <a:buSzPts val="1400"/>
              <a:buNone/>
            </a:pPr>
            <a:r>
              <a:rPr b="1" lang="en" sz="6000">
                <a:solidFill>
                  <a:srgbClr val="FFFFFF"/>
                </a:solidFill>
              </a:rPr>
              <a:t>Economics</a:t>
            </a:r>
            <a:endParaRPr/>
          </a:p>
        </p:txBody>
      </p:sp>
      <p:cxnSp>
        <p:nvCxnSpPr>
          <p:cNvPr id="87" name="Google Shape;87;p1"/>
          <p:cNvCxnSpPr/>
          <p:nvPr/>
        </p:nvCxnSpPr>
        <p:spPr>
          <a:xfrm>
            <a:off x="648855" y="653359"/>
            <a:ext cx="552600" cy="0"/>
          </a:xfrm>
          <a:prstGeom prst="straightConnector1">
            <a:avLst/>
          </a:prstGeom>
          <a:noFill/>
          <a:ln cap="flat" cmpd="sng" w="57150">
            <a:solidFill>
              <a:schemeClr val="accent4"/>
            </a:solidFill>
            <a:prstDash val="solid"/>
            <a:round/>
            <a:headEnd len="sm" w="sm" type="none"/>
            <a:tailEnd len="sm" w="sm" type="none"/>
          </a:ln>
        </p:spPr>
      </p:cxnSp>
      <p:sp>
        <p:nvSpPr>
          <p:cNvPr id="88" name="Google Shape;88;p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78ba69696d_1_114"/>
          <p:cNvSpPr txBox="1"/>
          <p:nvPr>
            <p:ph idx="1" type="body"/>
          </p:nvPr>
        </p:nvSpPr>
        <p:spPr>
          <a:xfrm>
            <a:off x="0" y="1200150"/>
            <a:ext cx="9144000" cy="39432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b="1" lang="en" sz="3000"/>
              <a:t>Lack of Sustainable Development</a:t>
            </a:r>
            <a:endParaRPr b="1" sz="3000"/>
          </a:p>
          <a:p>
            <a:pPr indent="-381000" lvl="1" marL="914400" rtl="0" algn="l">
              <a:lnSpc>
                <a:spcPct val="115000"/>
              </a:lnSpc>
              <a:spcBef>
                <a:spcPts val="0"/>
              </a:spcBef>
              <a:spcAft>
                <a:spcPts val="0"/>
              </a:spcAft>
              <a:buSzPts val="2400"/>
              <a:buChar char="–"/>
            </a:pPr>
            <a:r>
              <a:rPr lang="en" sz="2400"/>
              <a:t>Squid Coin Incident</a:t>
            </a:r>
            <a:endParaRPr sz="2400"/>
          </a:p>
          <a:p>
            <a:pPr indent="-381000" lvl="1" marL="914400" rtl="0" algn="l">
              <a:lnSpc>
                <a:spcPct val="115000"/>
              </a:lnSpc>
              <a:spcBef>
                <a:spcPts val="0"/>
              </a:spcBef>
              <a:spcAft>
                <a:spcPts val="0"/>
              </a:spcAft>
              <a:buSzPts val="2400"/>
              <a:buChar char="–"/>
            </a:pPr>
            <a:r>
              <a:rPr lang="en" sz="2400"/>
              <a:t>Poor Development Strategy</a:t>
            </a:r>
            <a:endParaRPr sz="2400"/>
          </a:p>
          <a:p>
            <a:pPr indent="-381000" lvl="1" marL="914400" rtl="0" algn="l">
              <a:lnSpc>
                <a:spcPct val="115000"/>
              </a:lnSpc>
              <a:spcBef>
                <a:spcPts val="0"/>
              </a:spcBef>
              <a:spcAft>
                <a:spcPts val="0"/>
              </a:spcAft>
              <a:buSzPts val="2400"/>
              <a:buChar char="–"/>
            </a:pPr>
            <a:r>
              <a:rPr lang="en" sz="2400"/>
              <a:t>Market Cap Plunge (424M - 14M within 5min)</a:t>
            </a:r>
            <a:endParaRPr sz="2400"/>
          </a:p>
        </p:txBody>
      </p:sp>
      <p:sp>
        <p:nvSpPr>
          <p:cNvPr id="255" name="Google Shape;255;g278ba69696d_1_11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278ba69696d_1_114"/>
          <p:cNvPicPr preferRelativeResize="0"/>
          <p:nvPr/>
        </p:nvPicPr>
        <p:blipFill rotWithShape="1">
          <a:blip r:embed="rId3">
            <a:alphaModFix/>
          </a:blip>
          <a:srcRect b="8" l="24920" r="22780" t="19287"/>
          <a:stretch/>
        </p:blipFill>
        <p:spPr>
          <a:xfrm>
            <a:off x="6043200" y="2809275"/>
            <a:ext cx="3009276" cy="2321900"/>
          </a:xfrm>
          <a:prstGeom prst="rect">
            <a:avLst/>
          </a:prstGeom>
          <a:noFill/>
          <a:ln>
            <a:noFill/>
          </a:ln>
        </p:spPr>
      </p:pic>
      <p:pic>
        <p:nvPicPr>
          <p:cNvPr id="257" name="Google Shape;257;g278ba69696d_1_114"/>
          <p:cNvPicPr preferRelativeResize="0"/>
          <p:nvPr/>
        </p:nvPicPr>
        <p:blipFill rotWithShape="1">
          <a:blip r:embed="rId4">
            <a:alphaModFix/>
          </a:blip>
          <a:srcRect b="0" l="0" r="0" t="0"/>
          <a:stretch/>
        </p:blipFill>
        <p:spPr>
          <a:xfrm>
            <a:off x="1416849" y="3651426"/>
            <a:ext cx="4380517" cy="637575"/>
          </a:xfrm>
          <a:prstGeom prst="rect">
            <a:avLst/>
          </a:prstGeom>
          <a:noFill/>
          <a:ln>
            <a:noFill/>
          </a:ln>
        </p:spPr>
      </p:pic>
      <p:sp>
        <p:nvSpPr>
          <p:cNvPr id="258" name="Google Shape;258;g278ba69696d_1_114"/>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AltCoin Risks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2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78ba69696d_1_132"/>
          <p:cNvSpPr txBox="1"/>
          <p:nvPr>
            <p:ph idx="1" type="body"/>
          </p:nvPr>
        </p:nvSpPr>
        <p:spPr>
          <a:xfrm>
            <a:off x="0" y="1200150"/>
            <a:ext cx="9144000" cy="3943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500"/>
              </a:spcBef>
              <a:spcAft>
                <a:spcPts val="0"/>
              </a:spcAft>
              <a:buSzPts val="1400"/>
              <a:buNone/>
            </a:pPr>
            <a:r>
              <a:rPr lang="en"/>
              <a:t>-</a:t>
            </a:r>
            <a:endParaRPr/>
          </a:p>
        </p:txBody>
      </p:sp>
      <p:sp>
        <p:nvSpPr>
          <p:cNvPr id="264" name="Google Shape;264;g278ba69696d_1_13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g278ba69696d_1_132"/>
          <p:cNvPicPr preferRelativeResize="0"/>
          <p:nvPr/>
        </p:nvPicPr>
        <p:blipFill rotWithShape="1">
          <a:blip r:embed="rId3">
            <a:alphaModFix/>
          </a:blip>
          <a:srcRect b="0" l="0" r="0" t="0"/>
          <a:stretch/>
        </p:blipFill>
        <p:spPr>
          <a:xfrm>
            <a:off x="388464" y="1435313"/>
            <a:ext cx="8367076" cy="3472875"/>
          </a:xfrm>
          <a:prstGeom prst="rect">
            <a:avLst/>
          </a:prstGeom>
          <a:noFill/>
          <a:ln cap="flat" cmpd="sng" w="19050">
            <a:solidFill>
              <a:srgbClr val="000000"/>
            </a:solidFill>
            <a:prstDash val="solid"/>
            <a:round/>
            <a:headEnd len="sm" w="sm" type="none"/>
            <a:tailEnd len="sm" w="sm" type="none"/>
          </a:ln>
        </p:spPr>
      </p:pic>
      <p:sp>
        <p:nvSpPr>
          <p:cNvPr id="266" name="Google Shape;266;g278ba69696d_1_132"/>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AltCoin Risks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78ba69696d_1_146"/>
          <p:cNvSpPr txBox="1"/>
          <p:nvPr>
            <p:ph idx="1" type="body"/>
          </p:nvPr>
        </p:nvSpPr>
        <p:spPr>
          <a:xfrm>
            <a:off x="0" y="1200150"/>
            <a:ext cx="9144000" cy="3943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500"/>
              </a:spcBef>
              <a:spcAft>
                <a:spcPts val="0"/>
              </a:spcAft>
              <a:buSzPts val="1400"/>
              <a:buNone/>
            </a:pPr>
            <a:r>
              <a:rPr lang="en"/>
              <a:t>-</a:t>
            </a:r>
            <a:endParaRPr/>
          </a:p>
        </p:txBody>
      </p:sp>
      <p:sp>
        <p:nvSpPr>
          <p:cNvPr id="272" name="Google Shape;272;g278ba69696d_1_14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g278ba69696d_1_146"/>
          <p:cNvPicPr preferRelativeResize="0"/>
          <p:nvPr/>
        </p:nvPicPr>
        <p:blipFill rotWithShape="1">
          <a:blip r:embed="rId3">
            <a:alphaModFix/>
          </a:blip>
          <a:srcRect b="0" l="0" r="0" t="0"/>
          <a:stretch/>
        </p:blipFill>
        <p:spPr>
          <a:xfrm>
            <a:off x="405438" y="1415650"/>
            <a:ext cx="8333125" cy="3512200"/>
          </a:xfrm>
          <a:prstGeom prst="rect">
            <a:avLst/>
          </a:prstGeom>
          <a:noFill/>
          <a:ln cap="flat" cmpd="sng" w="19050">
            <a:solidFill>
              <a:srgbClr val="000000"/>
            </a:solidFill>
            <a:prstDash val="solid"/>
            <a:round/>
            <a:headEnd len="sm" w="sm" type="none"/>
            <a:tailEnd len="sm" w="sm" type="none"/>
          </a:ln>
        </p:spPr>
      </p:pic>
      <p:sp>
        <p:nvSpPr>
          <p:cNvPr id="274" name="Google Shape;274;g278ba69696d_1_146"/>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AltCoin Risks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78ba69696d_1_81"/>
          <p:cNvSpPr txBox="1"/>
          <p:nvPr>
            <p:ph idx="1" type="body"/>
          </p:nvPr>
        </p:nvSpPr>
        <p:spPr>
          <a:xfrm>
            <a:off x="152400" y="921950"/>
            <a:ext cx="7891800" cy="11412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0"/>
              </a:spcBef>
              <a:spcAft>
                <a:spcPts val="0"/>
              </a:spcAft>
              <a:buSzPts val="3000"/>
              <a:buChar char="•"/>
            </a:pPr>
            <a:r>
              <a:rPr lang="en"/>
              <a:t>Crypto Trading Platforms</a:t>
            </a:r>
            <a:endParaRPr/>
          </a:p>
          <a:p>
            <a:pPr indent="-419100" lvl="0" marL="457200" rtl="0" algn="l">
              <a:lnSpc>
                <a:spcPct val="115000"/>
              </a:lnSpc>
              <a:spcBef>
                <a:spcPts val="0"/>
              </a:spcBef>
              <a:spcAft>
                <a:spcPts val="0"/>
              </a:spcAft>
              <a:buSzPts val="3000"/>
              <a:buChar char="•"/>
            </a:pPr>
            <a:r>
              <a:rPr lang="en"/>
              <a:t>Investor-Trader Connection</a:t>
            </a:r>
            <a:endParaRPr/>
          </a:p>
        </p:txBody>
      </p:sp>
      <p:sp>
        <p:nvSpPr>
          <p:cNvPr id="280" name="Google Shape;280;g278ba69696d_1_8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g278ba69696d_1_81"/>
          <p:cNvPicPr preferRelativeResize="0"/>
          <p:nvPr/>
        </p:nvPicPr>
        <p:blipFill rotWithShape="1">
          <a:blip r:embed="rId3">
            <a:alphaModFix/>
          </a:blip>
          <a:srcRect b="0" l="0" r="0" t="0"/>
          <a:stretch/>
        </p:blipFill>
        <p:spPr>
          <a:xfrm>
            <a:off x="1557700" y="2495550"/>
            <a:ext cx="6028624" cy="2498275"/>
          </a:xfrm>
          <a:prstGeom prst="rect">
            <a:avLst/>
          </a:prstGeom>
          <a:noFill/>
          <a:ln cap="flat" cmpd="sng" w="19050">
            <a:solidFill>
              <a:schemeClr val="dk2"/>
            </a:solidFill>
            <a:prstDash val="solid"/>
            <a:round/>
            <a:headEnd len="sm" w="sm" type="none"/>
            <a:tailEnd len="sm" w="sm" type="none"/>
          </a:ln>
        </p:spPr>
      </p:pic>
      <p:sp>
        <p:nvSpPr>
          <p:cNvPr id="282" name="Google Shape;282;g278ba69696d_1_81"/>
          <p:cNvSpPr txBox="1"/>
          <p:nvPr/>
        </p:nvSpPr>
        <p:spPr>
          <a:xfrm>
            <a:off x="2857500" y="2700450"/>
            <a:ext cx="3429000" cy="969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Arial Rounded"/>
                <a:ea typeface="Arial Rounded"/>
                <a:cs typeface="Arial Rounded"/>
                <a:sym typeface="Arial Rounded"/>
              </a:rPr>
              <a:t>Binance Controlled 30% of Crypto Spot Volume in March: Report</a:t>
            </a:r>
            <a:endParaRPr b="1" i="0" sz="1700" u="none" cap="none" strike="noStrike">
              <a:solidFill>
                <a:srgbClr val="FF0000"/>
              </a:solidFill>
              <a:latin typeface="Arial Rounded"/>
              <a:ea typeface="Arial Rounded"/>
              <a:cs typeface="Arial Rounded"/>
              <a:sym typeface="Arial Rounded"/>
            </a:endParaRPr>
          </a:p>
        </p:txBody>
      </p:sp>
      <p:sp>
        <p:nvSpPr>
          <p:cNvPr id="283" name="Google Shape;283;g278ba69696d_1_81"/>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Exchanges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78ba69696d_1_161"/>
          <p:cNvSpPr txBox="1"/>
          <p:nvPr>
            <p:ph idx="1" type="body"/>
          </p:nvPr>
        </p:nvSpPr>
        <p:spPr>
          <a:xfrm>
            <a:off x="0" y="1015800"/>
            <a:ext cx="9144000" cy="18957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b="1" lang="en"/>
              <a:t>Centralised Crypto Exchange (CEX) </a:t>
            </a:r>
            <a:endParaRPr b="1"/>
          </a:p>
          <a:p>
            <a:pPr indent="-317500" lvl="1" marL="914400" rtl="0" algn="l">
              <a:lnSpc>
                <a:spcPct val="100000"/>
              </a:lnSpc>
              <a:spcBef>
                <a:spcPts val="0"/>
              </a:spcBef>
              <a:spcAft>
                <a:spcPts val="0"/>
              </a:spcAft>
              <a:buSzPts val="1400"/>
              <a:buChar char="–"/>
            </a:pPr>
            <a:r>
              <a:rPr lang="en"/>
              <a:t>Centralized Operation</a:t>
            </a:r>
            <a:endParaRPr/>
          </a:p>
          <a:p>
            <a:pPr indent="-317500" lvl="1" marL="914400" rtl="0" algn="l">
              <a:lnSpc>
                <a:spcPct val="100000"/>
              </a:lnSpc>
              <a:spcBef>
                <a:spcPts val="0"/>
              </a:spcBef>
              <a:spcAft>
                <a:spcPts val="0"/>
              </a:spcAft>
              <a:buSzPts val="1400"/>
              <a:buChar char="–"/>
            </a:pPr>
            <a:r>
              <a:rPr lang="en"/>
              <a:t>User-Friendly Interface</a:t>
            </a:r>
            <a:endParaRPr/>
          </a:p>
          <a:p>
            <a:pPr indent="-317500" lvl="1" marL="914400" rtl="0" algn="l">
              <a:lnSpc>
                <a:spcPct val="100000"/>
              </a:lnSpc>
              <a:spcBef>
                <a:spcPts val="0"/>
              </a:spcBef>
              <a:spcAft>
                <a:spcPts val="0"/>
              </a:spcAft>
              <a:buSzPts val="1400"/>
              <a:buChar char="–"/>
            </a:pPr>
            <a:r>
              <a:rPr b="1" lang="en"/>
              <a:t>e.g.</a:t>
            </a:r>
            <a:r>
              <a:rPr lang="en"/>
              <a:t> Binance, Coinbase</a:t>
            </a:r>
            <a:endParaRPr/>
          </a:p>
        </p:txBody>
      </p:sp>
      <p:sp>
        <p:nvSpPr>
          <p:cNvPr id="289" name="Google Shape;289;g278ba69696d_1_16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278ba69696d_1_161"/>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Platform Types</a:t>
            </a:r>
            <a:endParaRPr sz="3500" cap="none">
              <a:latin typeface="Arial Rounded"/>
              <a:ea typeface="Arial Rounded"/>
              <a:cs typeface="Arial Rounded"/>
              <a:sym typeface="Arial Rounded"/>
            </a:endParaRPr>
          </a:p>
        </p:txBody>
      </p:sp>
      <p:pic>
        <p:nvPicPr>
          <p:cNvPr id="291" name="Google Shape;291;g278ba69696d_1_161"/>
          <p:cNvPicPr preferRelativeResize="0"/>
          <p:nvPr/>
        </p:nvPicPr>
        <p:blipFill rotWithShape="1">
          <a:blip r:embed="rId3">
            <a:alphaModFix/>
          </a:blip>
          <a:srcRect b="0" l="0" r="0" t="0"/>
          <a:stretch/>
        </p:blipFill>
        <p:spPr>
          <a:xfrm>
            <a:off x="6137275" y="3256000"/>
            <a:ext cx="2845675" cy="1593575"/>
          </a:xfrm>
          <a:prstGeom prst="rect">
            <a:avLst/>
          </a:prstGeom>
          <a:noFill/>
          <a:ln cap="flat" cmpd="sng" w="19050">
            <a:solidFill>
              <a:schemeClr val="dk1"/>
            </a:solidFill>
            <a:prstDash val="solid"/>
            <a:round/>
            <a:headEnd len="sm" w="sm" type="none"/>
            <a:tailEnd len="sm" w="sm" type="none"/>
          </a:ln>
        </p:spPr>
      </p:pic>
      <p:pic>
        <p:nvPicPr>
          <p:cNvPr id="292" name="Google Shape;292;g278ba69696d_1_161"/>
          <p:cNvPicPr preferRelativeResize="0"/>
          <p:nvPr/>
        </p:nvPicPr>
        <p:blipFill>
          <a:blip r:embed="rId4">
            <a:alphaModFix/>
          </a:blip>
          <a:stretch>
            <a:fillRect/>
          </a:stretch>
        </p:blipFill>
        <p:spPr>
          <a:xfrm>
            <a:off x="6131363" y="1045625"/>
            <a:ext cx="2857500" cy="1600200"/>
          </a:xfrm>
          <a:prstGeom prst="rect">
            <a:avLst/>
          </a:prstGeom>
          <a:noFill/>
          <a:ln cap="flat" cmpd="sng" w="19050">
            <a:solidFill>
              <a:schemeClr val="dk1"/>
            </a:solidFill>
            <a:prstDash val="solid"/>
            <a:round/>
            <a:headEnd len="sm" w="sm" type="none"/>
            <a:tailEnd len="sm" w="sm" type="none"/>
          </a:ln>
        </p:spPr>
      </p:pic>
      <p:sp>
        <p:nvSpPr>
          <p:cNvPr id="293" name="Google Shape;293;g278ba69696d_1_161"/>
          <p:cNvSpPr txBox="1"/>
          <p:nvPr/>
        </p:nvSpPr>
        <p:spPr>
          <a:xfrm>
            <a:off x="0" y="2980450"/>
            <a:ext cx="7087800" cy="1616100"/>
          </a:xfrm>
          <a:prstGeom prst="rect">
            <a:avLst/>
          </a:prstGeom>
          <a:noFill/>
          <a:ln>
            <a:noFill/>
          </a:ln>
        </p:spPr>
        <p:txBody>
          <a:bodyPr anchorCtr="0" anchor="t" bIns="91425" lIns="91425" spcFirstLastPara="1" rIns="91425" wrap="square" tIns="91425">
            <a:spAutoFit/>
          </a:bodyPr>
          <a:lstStyle/>
          <a:p>
            <a:pPr indent="-419100" lvl="0" marL="457200" rtl="0" algn="l">
              <a:spcBef>
                <a:spcPts val="500"/>
              </a:spcBef>
              <a:spcAft>
                <a:spcPts val="0"/>
              </a:spcAft>
              <a:buClr>
                <a:schemeClr val="dk1"/>
              </a:buClr>
              <a:buSzPts val="3000"/>
              <a:buChar char="•"/>
            </a:pPr>
            <a:r>
              <a:rPr b="1" lang="en" sz="2400">
                <a:solidFill>
                  <a:schemeClr val="dk1"/>
                </a:solidFill>
                <a:latin typeface="Calibri"/>
                <a:ea typeface="Calibri"/>
                <a:cs typeface="Calibri"/>
                <a:sym typeface="Calibri"/>
              </a:rPr>
              <a:t>Decentralised Crypto Exchanges (DEX) </a:t>
            </a:r>
            <a:endParaRPr b="1" sz="24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lang="en" sz="2100">
                <a:solidFill>
                  <a:schemeClr val="dk1"/>
                </a:solidFill>
                <a:latin typeface="Calibri"/>
                <a:ea typeface="Calibri"/>
                <a:cs typeface="Calibri"/>
                <a:sym typeface="Calibri"/>
              </a:rPr>
              <a:t>Decentralized Trading</a:t>
            </a:r>
            <a:endParaRPr sz="21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lang="en" sz="2100">
                <a:solidFill>
                  <a:schemeClr val="dk1"/>
                </a:solidFill>
                <a:latin typeface="Calibri"/>
                <a:ea typeface="Calibri"/>
                <a:cs typeface="Calibri"/>
                <a:sym typeface="Calibri"/>
              </a:rPr>
              <a:t>Peer-to-Peer on Blockchain</a:t>
            </a:r>
            <a:endParaRPr sz="21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b="1" lang="en" sz="2100">
                <a:solidFill>
                  <a:schemeClr val="dk1"/>
                </a:solidFill>
                <a:latin typeface="Calibri"/>
                <a:ea typeface="Calibri"/>
                <a:cs typeface="Calibri"/>
                <a:sym typeface="Calibri"/>
              </a:rPr>
              <a:t>e.g.</a:t>
            </a:r>
            <a:r>
              <a:rPr lang="en" sz="2100">
                <a:solidFill>
                  <a:schemeClr val="dk1"/>
                </a:solidFill>
                <a:latin typeface="Calibri"/>
                <a:ea typeface="Calibri"/>
                <a:cs typeface="Calibri"/>
                <a:sym typeface="Calibri"/>
              </a:rPr>
              <a:t> Uniswap V3, PancakeSwap V2, BinanceDex</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78ba69696d_1_191"/>
          <p:cNvSpPr txBox="1"/>
          <p:nvPr>
            <p:ph idx="1" type="body"/>
          </p:nvPr>
        </p:nvSpPr>
        <p:spPr>
          <a:xfrm>
            <a:off x="0" y="844088"/>
            <a:ext cx="6031500" cy="12930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b="1" lang="en"/>
              <a:t>Peer2Peer (P2P)/ Escrow Exchange</a:t>
            </a:r>
            <a:endParaRPr b="1"/>
          </a:p>
          <a:p>
            <a:pPr indent="-317500" lvl="1" marL="914400" rtl="0" algn="l">
              <a:lnSpc>
                <a:spcPct val="100000"/>
              </a:lnSpc>
              <a:spcBef>
                <a:spcPts val="0"/>
              </a:spcBef>
              <a:spcAft>
                <a:spcPts val="0"/>
              </a:spcAft>
              <a:buSzPts val="1400"/>
              <a:buChar char="–"/>
            </a:pPr>
            <a:r>
              <a:rPr lang="en"/>
              <a:t>Escrow-Enabled Peer Trading</a:t>
            </a:r>
            <a:endParaRPr/>
          </a:p>
          <a:p>
            <a:pPr indent="-317500" lvl="1" marL="914400" rtl="0" algn="l">
              <a:lnSpc>
                <a:spcPct val="100000"/>
              </a:lnSpc>
              <a:spcBef>
                <a:spcPts val="0"/>
              </a:spcBef>
              <a:spcAft>
                <a:spcPts val="0"/>
              </a:spcAft>
              <a:buSzPts val="1400"/>
              <a:buChar char="–"/>
            </a:pPr>
            <a:r>
              <a:rPr b="1" lang="en"/>
              <a:t>e.g.</a:t>
            </a:r>
            <a:r>
              <a:rPr lang="en"/>
              <a:t> Bybit, Binance P2P</a:t>
            </a:r>
            <a:endParaRPr sz="1900"/>
          </a:p>
        </p:txBody>
      </p:sp>
      <p:sp>
        <p:nvSpPr>
          <p:cNvPr id="299" name="Google Shape;299;g278ba69696d_1_19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278ba69696d_1_191"/>
          <p:cNvSpPr txBox="1"/>
          <p:nvPr/>
        </p:nvSpPr>
        <p:spPr>
          <a:xfrm>
            <a:off x="0" y="2213300"/>
            <a:ext cx="4146000" cy="12930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500"/>
              </a:spcBef>
              <a:spcAft>
                <a:spcPts val="0"/>
              </a:spcAft>
              <a:buClr>
                <a:schemeClr val="dk1"/>
              </a:buClr>
              <a:buSzPts val="3000"/>
              <a:buFont typeface="Arial"/>
              <a:buChar char="•"/>
            </a:pPr>
            <a:r>
              <a:rPr b="1" i="0" lang="en" sz="2400" u="none" cap="none" strike="noStrike">
                <a:solidFill>
                  <a:schemeClr val="dk1"/>
                </a:solidFill>
                <a:latin typeface="Calibri"/>
                <a:ea typeface="Calibri"/>
                <a:cs typeface="Calibri"/>
                <a:sym typeface="Calibri"/>
              </a:rPr>
              <a:t>Instant Swap Exchanges</a:t>
            </a: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317500" lvl="1" marL="914400" marR="0" rtl="0" algn="l">
              <a:lnSpc>
                <a:spcPct val="100000"/>
              </a:lnSpc>
              <a:spcBef>
                <a:spcPts val="0"/>
              </a:spcBef>
              <a:spcAft>
                <a:spcPts val="0"/>
              </a:spcAft>
              <a:buClr>
                <a:schemeClr val="dk1"/>
              </a:buClr>
              <a:buSzPts val="1400"/>
              <a:buFont typeface="Arial"/>
              <a:buChar char="–"/>
            </a:pPr>
            <a:r>
              <a:rPr lang="en" sz="2100">
                <a:solidFill>
                  <a:schemeClr val="dk1"/>
                </a:solidFill>
                <a:latin typeface="Calibri"/>
                <a:ea typeface="Calibri"/>
                <a:cs typeface="Calibri"/>
                <a:sym typeface="Calibri"/>
              </a:rPr>
              <a:t>Instant Crypto Exchange</a:t>
            </a:r>
            <a:endParaRPr b="0" i="0" sz="2100" u="none" cap="none" strike="noStrike">
              <a:solidFill>
                <a:schemeClr val="dk1"/>
              </a:solidFill>
              <a:latin typeface="Calibri"/>
              <a:ea typeface="Calibri"/>
              <a:cs typeface="Calibri"/>
              <a:sym typeface="Calibri"/>
            </a:endParaRPr>
          </a:p>
          <a:p>
            <a:pPr indent="-317500" lvl="1" marL="914400" marR="0" rtl="0" algn="l">
              <a:lnSpc>
                <a:spcPct val="100000"/>
              </a:lnSpc>
              <a:spcBef>
                <a:spcPts val="0"/>
              </a:spcBef>
              <a:spcAft>
                <a:spcPts val="0"/>
              </a:spcAft>
              <a:buClr>
                <a:schemeClr val="dk1"/>
              </a:buClr>
              <a:buSzPts val="1400"/>
              <a:buFont typeface="Arial"/>
              <a:buChar char="–"/>
            </a:pPr>
            <a:r>
              <a:rPr b="1" i="0" lang="en" sz="2100" u="none" cap="none" strike="noStrike">
                <a:solidFill>
                  <a:schemeClr val="dk1"/>
                </a:solidFill>
                <a:latin typeface="Calibri"/>
                <a:ea typeface="Calibri"/>
                <a:cs typeface="Calibri"/>
                <a:sym typeface="Calibri"/>
              </a:rPr>
              <a:t>e.g.</a:t>
            </a:r>
            <a:r>
              <a:rPr b="0" i="0" lang="en" sz="2100" u="none" cap="none" strike="noStrike">
                <a:solidFill>
                  <a:schemeClr val="dk1"/>
                </a:solidFill>
                <a:latin typeface="Calibri"/>
                <a:ea typeface="Calibri"/>
                <a:cs typeface="Calibri"/>
                <a:sym typeface="Calibri"/>
              </a:rPr>
              <a:t> Shapeshift, Changelly</a:t>
            </a:r>
            <a:endParaRPr b="0" i="0" sz="1400" u="none" cap="none" strike="noStrike">
              <a:solidFill>
                <a:srgbClr val="000000"/>
              </a:solidFill>
              <a:latin typeface="Calibri"/>
              <a:ea typeface="Calibri"/>
              <a:cs typeface="Calibri"/>
              <a:sym typeface="Calibri"/>
            </a:endParaRPr>
          </a:p>
        </p:txBody>
      </p:sp>
      <p:sp>
        <p:nvSpPr>
          <p:cNvPr id="301" name="Google Shape;301;g278ba69696d_1_191"/>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Platform Types</a:t>
            </a:r>
            <a:endParaRPr sz="3500" cap="none">
              <a:latin typeface="Arial Rounded"/>
              <a:ea typeface="Arial Rounded"/>
              <a:cs typeface="Arial Rounded"/>
              <a:sym typeface="Arial Rounded"/>
            </a:endParaRPr>
          </a:p>
        </p:txBody>
      </p:sp>
      <p:sp>
        <p:nvSpPr>
          <p:cNvPr id="302" name="Google Shape;302;g278ba69696d_1_191"/>
          <p:cNvSpPr txBox="1"/>
          <p:nvPr/>
        </p:nvSpPr>
        <p:spPr>
          <a:xfrm>
            <a:off x="0" y="3584750"/>
            <a:ext cx="4060200" cy="1293000"/>
          </a:xfrm>
          <a:prstGeom prst="rect">
            <a:avLst/>
          </a:prstGeom>
          <a:noFill/>
          <a:ln>
            <a:noFill/>
          </a:ln>
        </p:spPr>
        <p:txBody>
          <a:bodyPr anchorCtr="0" anchor="t" bIns="91425" lIns="91425" spcFirstLastPara="1" rIns="91425" wrap="square" tIns="91425">
            <a:spAutoFit/>
          </a:bodyPr>
          <a:lstStyle/>
          <a:p>
            <a:pPr indent="-419100" lvl="0" marL="457200" rtl="0" algn="l">
              <a:spcBef>
                <a:spcPts val="500"/>
              </a:spcBef>
              <a:spcAft>
                <a:spcPts val="0"/>
              </a:spcAft>
              <a:buClr>
                <a:schemeClr val="dk1"/>
              </a:buClr>
              <a:buSzPts val="3000"/>
              <a:buChar char="•"/>
            </a:pPr>
            <a:r>
              <a:rPr b="1" lang="en" sz="2400">
                <a:solidFill>
                  <a:schemeClr val="dk1"/>
                </a:solidFill>
                <a:latin typeface="Calibri"/>
                <a:ea typeface="Calibri"/>
                <a:cs typeface="Calibri"/>
                <a:sym typeface="Calibri"/>
              </a:rPr>
              <a:t>Hybrid Exchanges</a:t>
            </a:r>
            <a:endParaRPr b="1" sz="24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lang="en" sz="2100">
                <a:solidFill>
                  <a:schemeClr val="dk1"/>
                </a:solidFill>
                <a:latin typeface="Calibri"/>
                <a:ea typeface="Calibri"/>
                <a:cs typeface="Calibri"/>
                <a:sym typeface="Calibri"/>
              </a:rPr>
              <a:t>Diverse Control</a:t>
            </a:r>
            <a:endParaRPr sz="21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b="1" lang="en" sz="2100">
                <a:solidFill>
                  <a:schemeClr val="dk1"/>
                </a:solidFill>
                <a:latin typeface="Calibri"/>
                <a:ea typeface="Calibri"/>
                <a:cs typeface="Calibri"/>
                <a:sym typeface="Calibri"/>
              </a:rPr>
              <a:t>e.g.</a:t>
            </a:r>
            <a:r>
              <a:rPr lang="en" sz="2100">
                <a:solidFill>
                  <a:schemeClr val="dk1"/>
                </a:solidFill>
                <a:latin typeface="Calibri"/>
                <a:ea typeface="Calibri"/>
                <a:cs typeface="Calibri"/>
                <a:sym typeface="Calibri"/>
              </a:rPr>
              <a:t> Kucoin</a:t>
            </a:r>
            <a:endParaRPr/>
          </a:p>
        </p:txBody>
      </p:sp>
      <p:pic>
        <p:nvPicPr>
          <p:cNvPr id="303" name="Google Shape;303;g278ba69696d_1_191"/>
          <p:cNvPicPr preferRelativeResize="0"/>
          <p:nvPr/>
        </p:nvPicPr>
        <p:blipFill>
          <a:blip r:embed="rId3">
            <a:alphaModFix/>
          </a:blip>
          <a:stretch>
            <a:fillRect/>
          </a:stretch>
        </p:blipFill>
        <p:spPr>
          <a:xfrm>
            <a:off x="6216125" y="2882150"/>
            <a:ext cx="2133600" cy="2133600"/>
          </a:xfrm>
          <a:prstGeom prst="rect">
            <a:avLst/>
          </a:prstGeom>
          <a:noFill/>
          <a:ln cap="flat" cmpd="sng" w="19050">
            <a:solidFill>
              <a:schemeClr val="dk1"/>
            </a:solidFill>
            <a:prstDash val="solid"/>
            <a:round/>
            <a:headEnd len="sm" w="sm" type="none"/>
            <a:tailEnd len="sm" w="sm" type="none"/>
          </a:ln>
        </p:spPr>
      </p:pic>
      <p:pic>
        <p:nvPicPr>
          <p:cNvPr id="304" name="Google Shape;304;g278ba69696d_1_191"/>
          <p:cNvPicPr preferRelativeResize="0"/>
          <p:nvPr/>
        </p:nvPicPr>
        <p:blipFill>
          <a:blip r:embed="rId4">
            <a:alphaModFix/>
          </a:blip>
          <a:stretch>
            <a:fillRect/>
          </a:stretch>
        </p:blipFill>
        <p:spPr>
          <a:xfrm>
            <a:off x="5982763" y="915513"/>
            <a:ext cx="2600325" cy="176212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790a255603_3_1"/>
          <p:cNvSpPr txBox="1"/>
          <p:nvPr/>
        </p:nvSpPr>
        <p:spPr>
          <a:xfrm>
            <a:off x="152201" y="3385425"/>
            <a:ext cx="1866000" cy="5145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980000"/>
                </a:solidFill>
                <a:latin typeface="Roboto"/>
                <a:ea typeface="Roboto"/>
                <a:cs typeface="Roboto"/>
                <a:sym typeface="Roboto"/>
              </a:rPr>
              <a:t>Security Concerns</a:t>
            </a:r>
            <a:endParaRPr b="1" i="0" sz="1600" u="none" cap="none" strike="noStrike">
              <a:solidFill>
                <a:srgbClr val="980000"/>
              </a:solidFill>
              <a:latin typeface="Roboto"/>
              <a:ea typeface="Roboto"/>
              <a:cs typeface="Roboto"/>
              <a:sym typeface="Roboto"/>
            </a:endParaRPr>
          </a:p>
        </p:txBody>
      </p:sp>
      <p:sp>
        <p:nvSpPr>
          <p:cNvPr id="310" name="Google Shape;310;g2790a255603_3_1"/>
          <p:cNvSpPr txBox="1"/>
          <p:nvPr/>
        </p:nvSpPr>
        <p:spPr>
          <a:xfrm>
            <a:off x="119551" y="3922249"/>
            <a:ext cx="17721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500"/>
              </a:spcBef>
              <a:spcAft>
                <a:spcPts val="0"/>
              </a:spcAft>
              <a:buClr>
                <a:srgbClr val="000000"/>
              </a:buClr>
              <a:buSzPts val="1500"/>
              <a:buFont typeface="Arial"/>
              <a:buNone/>
            </a:pPr>
            <a:r>
              <a:rPr lang="en" sz="1500">
                <a:solidFill>
                  <a:schemeClr val="dk1"/>
                </a:solidFill>
                <a:latin typeface="Calibri"/>
                <a:ea typeface="Calibri"/>
                <a:cs typeface="Calibri"/>
                <a:sym typeface="Calibri"/>
              </a:rPr>
              <a:t>A</a:t>
            </a:r>
            <a:r>
              <a:rPr b="0" i="0" lang="en" sz="1500" u="none" cap="none" strike="noStrike">
                <a:solidFill>
                  <a:schemeClr val="dk1"/>
                </a:solidFill>
                <a:latin typeface="Calibri"/>
                <a:ea typeface="Calibri"/>
                <a:cs typeface="Calibri"/>
                <a:sym typeface="Calibri"/>
              </a:rPr>
              <a:t>void storing cryptocurrencies on exchanges </a:t>
            </a:r>
            <a:endParaRPr b="0" i="0" sz="200" u="none" cap="none" strike="noStrike">
              <a:solidFill>
                <a:srgbClr val="0C58D3"/>
              </a:solidFill>
              <a:latin typeface="Roboto"/>
              <a:ea typeface="Roboto"/>
              <a:cs typeface="Roboto"/>
              <a:sym typeface="Roboto"/>
            </a:endParaRPr>
          </a:p>
        </p:txBody>
      </p:sp>
      <p:sp>
        <p:nvSpPr>
          <p:cNvPr id="311" name="Google Shape;311;g2790a255603_3_1"/>
          <p:cNvSpPr txBox="1"/>
          <p:nvPr/>
        </p:nvSpPr>
        <p:spPr>
          <a:xfrm>
            <a:off x="2162025" y="3467748"/>
            <a:ext cx="1415700" cy="424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980000"/>
                </a:solidFill>
                <a:latin typeface="Roboto"/>
                <a:ea typeface="Roboto"/>
                <a:cs typeface="Roboto"/>
                <a:sym typeface="Roboto"/>
              </a:rPr>
              <a:t>Shutdown</a:t>
            </a:r>
            <a:endParaRPr b="1" i="0" sz="1600" u="none" cap="none" strike="noStrike">
              <a:solidFill>
                <a:srgbClr val="980000"/>
              </a:solidFill>
              <a:latin typeface="Roboto"/>
              <a:ea typeface="Roboto"/>
              <a:cs typeface="Roboto"/>
              <a:sym typeface="Roboto"/>
            </a:endParaRPr>
          </a:p>
        </p:txBody>
      </p:sp>
      <p:sp>
        <p:nvSpPr>
          <p:cNvPr id="312" name="Google Shape;312;g2790a255603_3_1"/>
          <p:cNvSpPr txBox="1"/>
          <p:nvPr/>
        </p:nvSpPr>
        <p:spPr>
          <a:xfrm>
            <a:off x="2030350" y="3922250"/>
            <a:ext cx="17130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500"/>
              </a:spcBef>
              <a:spcAft>
                <a:spcPts val="0"/>
              </a:spcAft>
              <a:buClr>
                <a:srgbClr val="000000"/>
              </a:buClr>
              <a:buSzPts val="1500"/>
              <a:buFont typeface="Arial"/>
              <a:buNone/>
            </a:pPr>
            <a:r>
              <a:rPr b="0" i="0" lang="en" sz="1500" u="none" cap="none" strike="noStrike">
                <a:solidFill>
                  <a:schemeClr val="dk1"/>
                </a:solidFill>
                <a:latin typeface="Calibri"/>
                <a:ea typeface="Calibri"/>
                <a:cs typeface="Calibri"/>
                <a:sym typeface="Calibri"/>
              </a:rPr>
              <a:t>–  Unexpected ceasing operations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500"/>
              </a:spcBef>
              <a:spcAft>
                <a:spcPts val="0"/>
              </a:spcAft>
              <a:buClr>
                <a:srgbClr val="000000"/>
              </a:buClr>
              <a:buSzPts val="1500"/>
              <a:buFont typeface="Arial"/>
              <a:buNone/>
            </a:pPr>
            <a:r>
              <a:rPr b="0" i="0" lang="en" sz="1500" u="none" cap="none" strike="noStrike">
                <a:solidFill>
                  <a:schemeClr val="dk1"/>
                </a:solidFill>
                <a:latin typeface="Calibri"/>
                <a:ea typeface="Calibri"/>
                <a:cs typeface="Calibri"/>
                <a:sym typeface="Calibri"/>
              </a:rPr>
              <a:t> –  </a:t>
            </a:r>
            <a:r>
              <a:rPr lang="en" sz="1500">
                <a:solidFill>
                  <a:schemeClr val="dk1"/>
                </a:solidFill>
                <a:latin typeface="Calibri"/>
                <a:ea typeface="Calibri"/>
                <a:cs typeface="Calibri"/>
                <a:sym typeface="Calibri"/>
              </a:rPr>
              <a:t>L</a:t>
            </a:r>
            <a:r>
              <a:rPr b="0" i="0" lang="en" sz="1500" u="none" cap="none" strike="noStrike">
                <a:solidFill>
                  <a:schemeClr val="dk1"/>
                </a:solidFill>
                <a:latin typeface="Calibri"/>
                <a:ea typeface="Calibri"/>
                <a:cs typeface="Calibri"/>
                <a:sym typeface="Calibri"/>
              </a:rPr>
              <a:t>oss of </a:t>
            </a:r>
            <a:r>
              <a:rPr lang="en" sz="1500">
                <a:solidFill>
                  <a:schemeClr val="dk1"/>
                </a:solidFill>
                <a:latin typeface="Calibri"/>
                <a:ea typeface="Calibri"/>
                <a:cs typeface="Calibri"/>
                <a:sym typeface="Calibri"/>
              </a:rPr>
              <a:t>assets</a:t>
            </a:r>
            <a:endParaRPr b="0" i="0" sz="800" u="none" cap="none" strike="noStrike">
              <a:solidFill>
                <a:srgbClr val="0C58D3"/>
              </a:solidFill>
              <a:latin typeface="Roboto"/>
              <a:ea typeface="Roboto"/>
              <a:cs typeface="Roboto"/>
              <a:sym typeface="Roboto"/>
            </a:endParaRPr>
          </a:p>
        </p:txBody>
      </p:sp>
      <p:sp>
        <p:nvSpPr>
          <p:cNvPr id="313" name="Google Shape;313;g2790a255603_3_1"/>
          <p:cNvSpPr txBox="1"/>
          <p:nvPr/>
        </p:nvSpPr>
        <p:spPr>
          <a:xfrm>
            <a:off x="3659825" y="3391550"/>
            <a:ext cx="1713000" cy="6465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980000"/>
                </a:solidFill>
                <a:latin typeface="Roboto"/>
                <a:ea typeface="Roboto"/>
                <a:cs typeface="Roboto"/>
                <a:sym typeface="Roboto"/>
              </a:rPr>
              <a:t>No Regulation or Govt. Control</a:t>
            </a:r>
            <a:endParaRPr b="1" i="0" sz="1500" u="none" cap="none" strike="noStrike">
              <a:solidFill>
                <a:srgbClr val="980000"/>
              </a:solidFill>
              <a:latin typeface="Roboto"/>
              <a:ea typeface="Roboto"/>
              <a:cs typeface="Roboto"/>
              <a:sym typeface="Roboto"/>
            </a:endParaRPr>
          </a:p>
        </p:txBody>
      </p:sp>
      <p:sp>
        <p:nvSpPr>
          <p:cNvPr id="314" name="Google Shape;314;g2790a255603_3_1"/>
          <p:cNvSpPr txBox="1"/>
          <p:nvPr/>
        </p:nvSpPr>
        <p:spPr>
          <a:xfrm>
            <a:off x="3690675" y="3922250"/>
            <a:ext cx="16059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500"/>
              </a:spcBef>
              <a:spcAft>
                <a:spcPts val="0"/>
              </a:spcAft>
              <a:buClr>
                <a:srgbClr val="000000"/>
              </a:buClr>
              <a:buSzPts val="1500"/>
              <a:buFont typeface="Arial"/>
              <a:buNone/>
            </a:pPr>
            <a:r>
              <a:rPr b="0" i="0" lang="en" sz="1500" u="none" cap="none" strike="noStrike">
                <a:solidFill>
                  <a:schemeClr val="dk1"/>
                </a:solidFill>
                <a:latin typeface="Calibri"/>
                <a:ea typeface="Calibri"/>
                <a:cs typeface="Calibri"/>
                <a:sym typeface="Calibri"/>
              </a:rPr>
              <a:t>Might e</a:t>
            </a:r>
            <a:r>
              <a:rPr b="0" i="0" lang="en" sz="1500" u="none" cap="none" strike="noStrike">
                <a:solidFill>
                  <a:schemeClr val="dk1"/>
                </a:solidFill>
                <a:latin typeface="Calibri"/>
                <a:ea typeface="Calibri"/>
                <a:cs typeface="Calibri"/>
                <a:sym typeface="Calibri"/>
              </a:rPr>
              <a:t>xpose users to legal and financial risks</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500"/>
              </a:spcBef>
              <a:spcAft>
                <a:spcPts val="0"/>
              </a:spcAft>
              <a:buClr>
                <a:schemeClr val="dk1"/>
              </a:buClr>
              <a:buSzPts val="11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sp>
        <p:nvSpPr>
          <p:cNvPr id="315" name="Google Shape;315;g2790a255603_3_1"/>
          <p:cNvSpPr txBox="1"/>
          <p:nvPr/>
        </p:nvSpPr>
        <p:spPr>
          <a:xfrm>
            <a:off x="5454925" y="3391549"/>
            <a:ext cx="1415700" cy="6465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980000"/>
                </a:solidFill>
                <a:latin typeface="Roboto"/>
                <a:ea typeface="Roboto"/>
                <a:cs typeface="Roboto"/>
                <a:sym typeface="Roboto"/>
              </a:rPr>
              <a:t>CyberSecurity Threads</a:t>
            </a:r>
            <a:endParaRPr b="1" i="0" sz="1500" u="none" cap="none" strike="noStrike">
              <a:solidFill>
                <a:srgbClr val="980000"/>
              </a:solidFill>
              <a:latin typeface="Roboto"/>
              <a:ea typeface="Roboto"/>
              <a:cs typeface="Roboto"/>
              <a:sym typeface="Roboto"/>
            </a:endParaRPr>
          </a:p>
        </p:txBody>
      </p:sp>
      <p:sp>
        <p:nvSpPr>
          <p:cNvPr id="316" name="Google Shape;316;g2790a255603_3_1"/>
          <p:cNvSpPr txBox="1"/>
          <p:nvPr/>
        </p:nvSpPr>
        <p:spPr>
          <a:xfrm>
            <a:off x="5454813" y="3934006"/>
            <a:ext cx="14157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500"/>
              </a:spcBef>
              <a:spcAft>
                <a:spcPts val="0"/>
              </a:spcAft>
              <a:buClr>
                <a:srgbClr val="000000"/>
              </a:buClr>
              <a:buSzPts val="1500"/>
              <a:buFont typeface="Arial"/>
              <a:buNone/>
            </a:pPr>
            <a:r>
              <a:rPr lang="en" sz="1500">
                <a:solidFill>
                  <a:schemeClr val="dk1"/>
                </a:solidFill>
                <a:latin typeface="Calibri"/>
                <a:ea typeface="Calibri"/>
                <a:cs typeface="Calibri"/>
                <a:sym typeface="Calibri"/>
              </a:rPr>
              <a:t>P</a:t>
            </a:r>
            <a:r>
              <a:rPr b="0" i="0" lang="en" sz="1500" u="none" cap="none" strike="noStrike">
                <a:solidFill>
                  <a:schemeClr val="dk1"/>
                </a:solidFill>
                <a:latin typeface="Calibri"/>
                <a:ea typeface="Calibri"/>
                <a:cs typeface="Calibri"/>
                <a:sym typeface="Calibri"/>
              </a:rPr>
              <a:t>otential loss of funds and even hardware.</a:t>
            </a:r>
            <a:endParaRPr b="0" i="0" sz="15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sp>
        <p:nvSpPr>
          <p:cNvPr id="317" name="Google Shape;317;g2790a255603_3_1"/>
          <p:cNvSpPr txBox="1"/>
          <p:nvPr/>
        </p:nvSpPr>
        <p:spPr>
          <a:xfrm>
            <a:off x="7100425" y="3500197"/>
            <a:ext cx="1415700" cy="3666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980000"/>
                </a:solidFill>
                <a:latin typeface="Roboto"/>
                <a:ea typeface="Roboto"/>
                <a:cs typeface="Roboto"/>
                <a:sym typeface="Roboto"/>
              </a:rPr>
              <a:t>Volatility</a:t>
            </a:r>
            <a:endParaRPr b="1" i="0" sz="1500" u="none" cap="none" strike="noStrike">
              <a:solidFill>
                <a:srgbClr val="980000"/>
              </a:solidFill>
              <a:latin typeface="Roboto"/>
              <a:ea typeface="Roboto"/>
              <a:cs typeface="Roboto"/>
              <a:sym typeface="Roboto"/>
            </a:endParaRPr>
          </a:p>
        </p:txBody>
      </p:sp>
      <p:sp>
        <p:nvSpPr>
          <p:cNvPr id="318" name="Google Shape;318;g2790a255603_3_1"/>
          <p:cNvSpPr txBox="1"/>
          <p:nvPr/>
        </p:nvSpPr>
        <p:spPr>
          <a:xfrm>
            <a:off x="7100425" y="3934000"/>
            <a:ext cx="17721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lang="en" sz="1500">
                <a:latin typeface="Calibri"/>
                <a:ea typeface="Calibri"/>
                <a:cs typeface="Calibri"/>
                <a:sym typeface="Calibri"/>
              </a:rPr>
              <a:t>Different price of same token on different platforms</a:t>
            </a:r>
            <a:endParaRPr b="0" i="0" sz="1500" u="none" cap="none" strike="noStrike">
              <a:solidFill>
                <a:srgbClr val="000000"/>
              </a:solidFill>
              <a:latin typeface="Calibri"/>
              <a:ea typeface="Calibri"/>
              <a:cs typeface="Calibri"/>
              <a:sym typeface="Calibri"/>
            </a:endParaRPr>
          </a:p>
        </p:txBody>
      </p:sp>
      <p:sp>
        <p:nvSpPr>
          <p:cNvPr id="319" name="Google Shape;319;g2790a255603_3_1"/>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Exchange Risks</a:t>
            </a:r>
            <a:endParaRPr sz="3500" cap="none">
              <a:latin typeface="Arial Rounded"/>
              <a:ea typeface="Arial Rounded"/>
              <a:cs typeface="Arial Rounded"/>
              <a:sym typeface="Arial Rounded"/>
            </a:endParaRPr>
          </a:p>
        </p:txBody>
      </p:sp>
      <p:pic>
        <p:nvPicPr>
          <p:cNvPr id="320" name="Google Shape;320;g2790a255603_3_1"/>
          <p:cNvPicPr preferRelativeResize="0"/>
          <p:nvPr/>
        </p:nvPicPr>
        <p:blipFill rotWithShape="1">
          <a:blip r:embed="rId3">
            <a:alphaModFix/>
          </a:blip>
          <a:srcRect b="2276" l="18403" r="18200" t="2467"/>
          <a:stretch/>
        </p:blipFill>
        <p:spPr>
          <a:xfrm>
            <a:off x="5561575" y="1962638"/>
            <a:ext cx="1022100" cy="1024500"/>
          </a:xfrm>
          <a:prstGeom prst="ellipse">
            <a:avLst/>
          </a:prstGeom>
          <a:noFill/>
          <a:ln>
            <a:noFill/>
          </a:ln>
        </p:spPr>
      </p:pic>
      <p:pic>
        <p:nvPicPr>
          <p:cNvPr id="321" name="Google Shape;321;g2790a255603_3_1"/>
          <p:cNvPicPr preferRelativeResize="0"/>
          <p:nvPr/>
        </p:nvPicPr>
        <p:blipFill>
          <a:blip r:embed="rId4">
            <a:alphaModFix/>
          </a:blip>
          <a:stretch>
            <a:fillRect/>
          </a:stretch>
        </p:blipFill>
        <p:spPr>
          <a:xfrm>
            <a:off x="7194927" y="1974000"/>
            <a:ext cx="1022098" cy="1154176"/>
          </a:xfrm>
          <a:prstGeom prst="rect">
            <a:avLst/>
          </a:prstGeom>
          <a:noFill/>
          <a:ln>
            <a:noFill/>
          </a:ln>
        </p:spPr>
      </p:pic>
      <p:pic>
        <p:nvPicPr>
          <p:cNvPr id="322" name="Google Shape;322;g2790a255603_3_1"/>
          <p:cNvPicPr preferRelativeResize="0"/>
          <p:nvPr/>
        </p:nvPicPr>
        <p:blipFill>
          <a:blip r:embed="rId5">
            <a:alphaModFix/>
          </a:blip>
          <a:stretch>
            <a:fillRect/>
          </a:stretch>
        </p:blipFill>
        <p:spPr>
          <a:xfrm>
            <a:off x="4004425" y="1952800"/>
            <a:ext cx="1022100" cy="1032428"/>
          </a:xfrm>
          <a:prstGeom prst="rect">
            <a:avLst/>
          </a:prstGeom>
          <a:noFill/>
          <a:ln>
            <a:noFill/>
          </a:ln>
        </p:spPr>
      </p:pic>
      <p:pic>
        <p:nvPicPr>
          <p:cNvPr id="323" name="Google Shape;323;g2790a255603_3_1"/>
          <p:cNvPicPr preferRelativeResize="0"/>
          <p:nvPr/>
        </p:nvPicPr>
        <p:blipFill>
          <a:blip r:embed="rId6">
            <a:alphaModFix/>
          </a:blip>
          <a:stretch>
            <a:fillRect/>
          </a:stretch>
        </p:blipFill>
        <p:spPr>
          <a:xfrm>
            <a:off x="2189113" y="1832975"/>
            <a:ext cx="1300263" cy="1300263"/>
          </a:xfrm>
          <a:prstGeom prst="rect">
            <a:avLst/>
          </a:prstGeom>
          <a:noFill/>
          <a:ln>
            <a:noFill/>
          </a:ln>
        </p:spPr>
      </p:pic>
      <p:pic>
        <p:nvPicPr>
          <p:cNvPr id="324" name="Google Shape;324;g2790a255603_3_1"/>
          <p:cNvPicPr preferRelativeResize="0"/>
          <p:nvPr/>
        </p:nvPicPr>
        <p:blipFill rotWithShape="1">
          <a:blip r:embed="rId7">
            <a:alphaModFix/>
          </a:blip>
          <a:srcRect b="6252" l="5838" r="0" t="0"/>
          <a:stretch/>
        </p:blipFill>
        <p:spPr>
          <a:xfrm>
            <a:off x="462725" y="1919963"/>
            <a:ext cx="1202400" cy="1197000"/>
          </a:xfrm>
          <a:prstGeom prst="ellipse">
            <a:avLst/>
          </a:prstGeom>
          <a:noFill/>
          <a:ln>
            <a:noFill/>
          </a:ln>
        </p:spPr>
      </p:pic>
      <p:sp>
        <p:nvSpPr>
          <p:cNvPr id="325" name="Google Shape;325;g2790a255603_3_1"/>
          <p:cNvSpPr/>
          <p:nvPr/>
        </p:nvSpPr>
        <p:spPr>
          <a:xfrm>
            <a:off x="782350" y="1126450"/>
            <a:ext cx="605700" cy="579900"/>
          </a:xfrm>
          <a:prstGeom prst="ellipse">
            <a:avLst/>
          </a:prstGeom>
          <a:solidFill>
            <a:srgbClr val="D9D9D9"/>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790a255603_3_1"/>
          <p:cNvSpPr txBox="1"/>
          <p:nvPr/>
        </p:nvSpPr>
        <p:spPr>
          <a:xfrm>
            <a:off x="899050" y="1093138"/>
            <a:ext cx="37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980000"/>
                </a:solidFill>
                <a:latin typeface="Calibri"/>
                <a:ea typeface="Calibri"/>
                <a:cs typeface="Calibri"/>
                <a:sym typeface="Calibri"/>
              </a:rPr>
              <a:t>1</a:t>
            </a:r>
            <a:endParaRPr b="1" sz="3000">
              <a:solidFill>
                <a:srgbClr val="980000"/>
              </a:solidFill>
              <a:latin typeface="Calibri"/>
              <a:ea typeface="Calibri"/>
              <a:cs typeface="Calibri"/>
              <a:sym typeface="Calibri"/>
            </a:endParaRPr>
          </a:p>
        </p:txBody>
      </p:sp>
      <p:sp>
        <p:nvSpPr>
          <p:cNvPr id="327" name="Google Shape;327;g2790a255603_3_1"/>
          <p:cNvSpPr/>
          <p:nvPr/>
        </p:nvSpPr>
        <p:spPr>
          <a:xfrm>
            <a:off x="2525863" y="1123087"/>
            <a:ext cx="605700" cy="579900"/>
          </a:xfrm>
          <a:prstGeom prst="ellipse">
            <a:avLst/>
          </a:prstGeom>
          <a:solidFill>
            <a:srgbClr val="D9D9D9"/>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790a255603_3_1"/>
          <p:cNvSpPr txBox="1"/>
          <p:nvPr/>
        </p:nvSpPr>
        <p:spPr>
          <a:xfrm>
            <a:off x="2642550" y="1089775"/>
            <a:ext cx="37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980000"/>
                </a:solidFill>
                <a:latin typeface="Calibri"/>
                <a:ea typeface="Calibri"/>
                <a:cs typeface="Calibri"/>
                <a:sym typeface="Calibri"/>
              </a:rPr>
              <a:t>2</a:t>
            </a:r>
            <a:endParaRPr b="1" sz="3000">
              <a:solidFill>
                <a:srgbClr val="980000"/>
              </a:solidFill>
              <a:latin typeface="Calibri"/>
              <a:ea typeface="Calibri"/>
              <a:cs typeface="Calibri"/>
              <a:sym typeface="Calibri"/>
            </a:endParaRPr>
          </a:p>
        </p:txBody>
      </p:sp>
      <p:sp>
        <p:nvSpPr>
          <p:cNvPr id="329" name="Google Shape;329;g2790a255603_3_1"/>
          <p:cNvSpPr/>
          <p:nvPr/>
        </p:nvSpPr>
        <p:spPr>
          <a:xfrm>
            <a:off x="4269375" y="1118162"/>
            <a:ext cx="605700" cy="579900"/>
          </a:xfrm>
          <a:prstGeom prst="ellipse">
            <a:avLst/>
          </a:prstGeom>
          <a:solidFill>
            <a:srgbClr val="D9D9D9"/>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790a255603_3_1"/>
          <p:cNvSpPr txBox="1"/>
          <p:nvPr/>
        </p:nvSpPr>
        <p:spPr>
          <a:xfrm>
            <a:off x="4386075" y="1084850"/>
            <a:ext cx="37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980000"/>
                </a:solidFill>
                <a:latin typeface="Calibri"/>
                <a:ea typeface="Calibri"/>
                <a:cs typeface="Calibri"/>
                <a:sym typeface="Calibri"/>
              </a:rPr>
              <a:t>3</a:t>
            </a:r>
            <a:endParaRPr b="1" sz="3000">
              <a:solidFill>
                <a:srgbClr val="980000"/>
              </a:solidFill>
              <a:latin typeface="Calibri"/>
              <a:ea typeface="Calibri"/>
              <a:cs typeface="Calibri"/>
              <a:sym typeface="Calibri"/>
            </a:endParaRPr>
          </a:p>
        </p:txBody>
      </p:sp>
      <p:sp>
        <p:nvSpPr>
          <p:cNvPr id="331" name="Google Shape;331;g2790a255603_3_1"/>
          <p:cNvSpPr/>
          <p:nvPr/>
        </p:nvSpPr>
        <p:spPr>
          <a:xfrm>
            <a:off x="5859925" y="1123087"/>
            <a:ext cx="605700" cy="579900"/>
          </a:xfrm>
          <a:prstGeom prst="ellipse">
            <a:avLst/>
          </a:prstGeom>
          <a:solidFill>
            <a:srgbClr val="D9D9D9"/>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790a255603_3_1"/>
          <p:cNvSpPr txBox="1"/>
          <p:nvPr/>
        </p:nvSpPr>
        <p:spPr>
          <a:xfrm>
            <a:off x="5976625" y="1089775"/>
            <a:ext cx="37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980000"/>
                </a:solidFill>
                <a:latin typeface="Calibri"/>
                <a:ea typeface="Calibri"/>
                <a:cs typeface="Calibri"/>
                <a:sym typeface="Calibri"/>
              </a:rPr>
              <a:t>4</a:t>
            </a:r>
            <a:endParaRPr b="1" sz="3000">
              <a:solidFill>
                <a:srgbClr val="980000"/>
              </a:solidFill>
              <a:latin typeface="Calibri"/>
              <a:ea typeface="Calibri"/>
              <a:cs typeface="Calibri"/>
              <a:sym typeface="Calibri"/>
            </a:endParaRPr>
          </a:p>
        </p:txBody>
      </p:sp>
      <p:sp>
        <p:nvSpPr>
          <p:cNvPr id="333" name="Google Shape;333;g2790a255603_3_1"/>
          <p:cNvSpPr/>
          <p:nvPr/>
        </p:nvSpPr>
        <p:spPr>
          <a:xfrm>
            <a:off x="7403125" y="1103562"/>
            <a:ext cx="605700" cy="579900"/>
          </a:xfrm>
          <a:prstGeom prst="ellipse">
            <a:avLst/>
          </a:prstGeom>
          <a:solidFill>
            <a:srgbClr val="D9D9D9"/>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790a255603_3_1"/>
          <p:cNvSpPr txBox="1"/>
          <p:nvPr/>
        </p:nvSpPr>
        <p:spPr>
          <a:xfrm>
            <a:off x="7519825" y="1070250"/>
            <a:ext cx="37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980000"/>
                </a:solidFill>
                <a:latin typeface="Calibri"/>
                <a:ea typeface="Calibri"/>
                <a:cs typeface="Calibri"/>
                <a:sym typeface="Calibri"/>
              </a:rPr>
              <a:t>5</a:t>
            </a:r>
            <a:endParaRPr b="1" sz="3000">
              <a:solidFill>
                <a:srgbClr val="98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9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78ba69696d_1_231"/>
          <p:cNvSpPr txBox="1"/>
          <p:nvPr>
            <p:ph idx="1" type="body"/>
          </p:nvPr>
        </p:nvSpPr>
        <p:spPr>
          <a:xfrm>
            <a:off x="168250" y="903275"/>
            <a:ext cx="4616400" cy="40047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0"/>
              </a:spcBef>
              <a:spcAft>
                <a:spcPts val="0"/>
              </a:spcAft>
              <a:buSzPts val="3000"/>
              <a:buChar char="•"/>
            </a:pPr>
            <a:r>
              <a:rPr lang="en"/>
              <a:t>Secure Crypto Storage</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Official Wallet Partners</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Public &amp; Private Key</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Single Address for Transfers</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Memo ID for Specific Cases</a:t>
            </a:r>
            <a:endParaRPr/>
          </a:p>
        </p:txBody>
      </p:sp>
      <p:sp>
        <p:nvSpPr>
          <p:cNvPr id="340" name="Google Shape;340;g278ba69696d_1_23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78ba69696d_1_231"/>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CryptoCurrency Wallets</a:t>
            </a:r>
            <a:endParaRPr sz="3500" cap="none">
              <a:latin typeface="Arial Rounded"/>
              <a:ea typeface="Arial Rounded"/>
              <a:cs typeface="Arial Rounded"/>
              <a:sym typeface="Arial Rounded"/>
            </a:endParaRPr>
          </a:p>
        </p:txBody>
      </p:sp>
      <p:pic>
        <p:nvPicPr>
          <p:cNvPr id="342" name="Google Shape;342;g278ba69696d_1_231"/>
          <p:cNvPicPr preferRelativeResize="0"/>
          <p:nvPr/>
        </p:nvPicPr>
        <p:blipFill>
          <a:blip r:embed="rId3">
            <a:alphaModFix/>
          </a:blip>
          <a:stretch>
            <a:fillRect/>
          </a:stretch>
        </p:blipFill>
        <p:spPr>
          <a:xfrm>
            <a:off x="4508800" y="855200"/>
            <a:ext cx="4532047" cy="4288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78ba69696d_1_26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278ba69696d_1_264"/>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Types of Hot Wallet </a:t>
            </a:r>
            <a:endParaRPr sz="3500" cap="none">
              <a:latin typeface="Arial Rounded"/>
              <a:ea typeface="Arial Rounded"/>
              <a:cs typeface="Arial Rounded"/>
              <a:sym typeface="Arial Rounded"/>
            </a:endParaRPr>
          </a:p>
        </p:txBody>
      </p:sp>
      <p:sp>
        <p:nvSpPr>
          <p:cNvPr id="349" name="Google Shape;349;g278ba69696d_1_264"/>
          <p:cNvSpPr txBox="1"/>
          <p:nvPr>
            <p:ph idx="1" type="body"/>
          </p:nvPr>
        </p:nvSpPr>
        <p:spPr>
          <a:xfrm>
            <a:off x="286625" y="884050"/>
            <a:ext cx="2762700" cy="438600"/>
          </a:xfrm>
          <a:prstGeom prst="rect">
            <a:avLst/>
          </a:prstGeom>
        </p:spPr>
        <p:txBody>
          <a:bodyPr anchorCtr="0" anchor="b" bIns="34275" lIns="68575" spcFirstLastPara="1" rIns="68575" wrap="square" tIns="34275">
            <a:spAutoFit/>
          </a:bodyPr>
          <a:lstStyle/>
          <a:p>
            <a:pPr indent="0" lvl="0" marL="0" rtl="0" algn="ctr">
              <a:spcBef>
                <a:spcPts val="500"/>
              </a:spcBef>
              <a:spcAft>
                <a:spcPts val="0"/>
              </a:spcAft>
              <a:buNone/>
            </a:pPr>
            <a:r>
              <a:rPr lang="en" sz="2400"/>
              <a:t>Online/Web Wallets</a:t>
            </a:r>
            <a:endParaRPr/>
          </a:p>
        </p:txBody>
      </p:sp>
      <p:sp>
        <p:nvSpPr>
          <p:cNvPr id="350" name="Google Shape;350;g278ba69696d_1_264"/>
          <p:cNvSpPr txBox="1"/>
          <p:nvPr>
            <p:ph idx="2" type="body"/>
          </p:nvPr>
        </p:nvSpPr>
        <p:spPr>
          <a:xfrm>
            <a:off x="-1800" y="1363750"/>
            <a:ext cx="2762700" cy="3855900"/>
          </a:xfrm>
          <a:prstGeom prst="rect">
            <a:avLst/>
          </a:prstGeom>
        </p:spPr>
        <p:txBody>
          <a:bodyPr anchorCtr="0" anchor="t" bIns="34275" lIns="68575" spcFirstLastPara="1" rIns="68575" wrap="square" tIns="34275">
            <a:normAutofit/>
          </a:bodyPr>
          <a:lstStyle/>
          <a:p>
            <a:pPr indent="-381000" lvl="0" marL="457200" rtl="0" algn="l">
              <a:lnSpc>
                <a:spcPct val="115000"/>
              </a:lnSpc>
              <a:spcBef>
                <a:spcPts val="0"/>
              </a:spcBef>
              <a:spcAft>
                <a:spcPts val="0"/>
              </a:spcAft>
              <a:buSzPts val="2400"/>
              <a:buChar char="•"/>
            </a:pPr>
            <a:r>
              <a:rPr lang="en" sz="2100"/>
              <a:t>Online Transactions</a:t>
            </a:r>
            <a:endParaRPr sz="2100"/>
          </a:p>
          <a:p>
            <a:pPr indent="-381000" lvl="0" marL="457200" rtl="0" algn="l">
              <a:lnSpc>
                <a:spcPct val="115000"/>
              </a:lnSpc>
              <a:spcBef>
                <a:spcPts val="0"/>
              </a:spcBef>
              <a:spcAft>
                <a:spcPts val="0"/>
              </a:spcAft>
              <a:buSzPts val="2400"/>
              <a:buChar char="•"/>
            </a:pPr>
            <a:r>
              <a:rPr lang="en" sz="2100"/>
              <a:t>Limited Control, Owner Access</a:t>
            </a:r>
            <a:endParaRPr sz="2100"/>
          </a:p>
          <a:p>
            <a:pPr indent="-381000" lvl="0" marL="457200" rtl="0" algn="l">
              <a:lnSpc>
                <a:spcPct val="115000"/>
              </a:lnSpc>
              <a:spcBef>
                <a:spcPts val="0"/>
              </a:spcBef>
              <a:spcAft>
                <a:spcPts val="0"/>
              </a:spcAft>
              <a:buSzPts val="2400"/>
              <a:buChar char="•"/>
            </a:pPr>
            <a:r>
              <a:rPr b="1" lang="en" sz="2100"/>
              <a:t>e.g.</a:t>
            </a:r>
            <a:r>
              <a:rPr lang="en" sz="2100"/>
              <a:t> Coinbase, Gatehub</a:t>
            </a:r>
            <a:endParaRPr/>
          </a:p>
        </p:txBody>
      </p:sp>
      <p:sp>
        <p:nvSpPr>
          <p:cNvPr id="351" name="Google Shape;351;g278ba69696d_1_264"/>
          <p:cNvSpPr txBox="1"/>
          <p:nvPr>
            <p:ph idx="3" type="body"/>
          </p:nvPr>
        </p:nvSpPr>
        <p:spPr>
          <a:xfrm>
            <a:off x="6163325" y="884050"/>
            <a:ext cx="2648100" cy="438600"/>
          </a:xfrm>
          <a:prstGeom prst="rect">
            <a:avLst/>
          </a:prstGeom>
        </p:spPr>
        <p:txBody>
          <a:bodyPr anchorCtr="0" anchor="b" bIns="34275" lIns="68575" spcFirstLastPara="1" rIns="68575" wrap="square" tIns="34275">
            <a:spAutoFit/>
          </a:bodyPr>
          <a:lstStyle/>
          <a:p>
            <a:pPr indent="0" lvl="0" marL="0" rtl="0" algn="ctr">
              <a:spcBef>
                <a:spcPts val="500"/>
              </a:spcBef>
              <a:spcAft>
                <a:spcPts val="0"/>
              </a:spcAft>
              <a:buNone/>
            </a:pPr>
            <a:r>
              <a:rPr lang="en" sz="2400"/>
              <a:t>Desktop wallets</a:t>
            </a:r>
            <a:endParaRPr/>
          </a:p>
        </p:txBody>
      </p:sp>
      <p:sp>
        <p:nvSpPr>
          <p:cNvPr id="352" name="Google Shape;352;g278ba69696d_1_264"/>
          <p:cNvSpPr txBox="1"/>
          <p:nvPr>
            <p:ph idx="4" type="body"/>
          </p:nvPr>
        </p:nvSpPr>
        <p:spPr>
          <a:xfrm>
            <a:off x="5930500" y="1363750"/>
            <a:ext cx="3213600" cy="3855900"/>
          </a:xfrm>
          <a:prstGeom prst="rect">
            <a:avLst/>
          </a:prstGeom>
        </p:spPr>
        <p:txBody>
          <a:bodyPr anchorCtr="0" anchor="t" bIns="34275" lIns="68575" spcFirstLastPara="1" rIns="68575" wrap="square" tIns="34275">
            <a:normAutofit/>
          </a:bodyPr>
          <a:lstStyle/>
          <a:p>
            <a:pPr indent="-381000" lvl="0" marL="457200" rtl="0" algn="l">
              <a:lnSpc>
                <a:spcPct val="115000"/>
              </a:lnSpc>
              <a:spcBef>
                <a:spcPts val="0"/>
              </a:spcBef>
              <a:spcAft>
                <a:spcPts val="0"/>
              </a:spcAft>
              <a:buSzPts val="2400"/>
              <a:buChar char="•"/>
            </a:pPr>
            <a:r>
              <a:rPr lang="en" sz="2100"/>
              <a:t>Official Core wallets of every crypto currency</a:t>
            </a:r>
            <a:endParaRPr sz="2100"/>
          </a:p>
          <a:p>
            <a:pPr indent="-381000" lvl="0" marL="457200" rtl="0" algn="l">
              <a:lnSpc>
                <a:spcPct val="115000"/>
              </a:lnSpc>
              <a:spcBef>
                <a:spcPts val="0"/>
              </a:spcBef>
              <a:spcAft>
                <a:spcPts val="0"/>
              </a:spcAft>
              <a:buSzPts val="2400"/>
              <a:buChar char="•"/>
            </a:pPr>
            <a:r>
              <a:rPr lang="en" sz="2100"/>
              <a:t>Trusted Wallets</a:t>
            </a:r>
            <a:endParaRPr sz="2100"/>
          </a:p>
          <a:p>
            <a:pPr indent="-381000" lvl="0" marL="457200" rtl="0" algn="l">
              <a:lnSpc>
                <a:spcPct val="115000"/>
              </a:lnSpc>
              <a:spcBef>
                <a:spcPts val="0"/>
              </a:spcBef>
              <a:spcAft>
                <a:spcPts val="0"/>
              </a:spcAft>
              <a:buSzPts val="2400"/>
              <a:buChar char="•"/>
            </a:pPr>
            <a:r>
              <a:rPr lang="en" sz="2100"/>
              <a:t>Private keys can be exported</a:t>
            </a:r>
            <a:endParaRPr sz="2100"/>
          </a:p>
          <a:p>
            <a:pPr indent="-361950" lvl="0" marL="457200" rtl="0" algn="l">
              <a:lnSpc>
                <a:spcPct val="115000"/>
              </a:lnSpc>
              <a:spcBef>
                <a:spcPts val="0"/>
              </a:spcBef>
              <a:spcAft>
                <a:spcPts val="0"/>
              </a:spcAft>
              <a:buSzPts val="2100"/>
              <a:buChar char="•"/>
            </a:pPr>
            <a:r>
              <a:rPr b="1" lang="en" sz="2100"/>
              <a:t>e.g.</a:t>
            </a:r>
            <a:r>
              <a:rPr lang="en" sz="2100"/>
              <a:t> Electrum, Exodus</a:t>
            </a:r>
            <a:endParaRPr sz="2100"/>
          </a:p>
        </p:txBody>
      </p:sp>
      <p:sp>
        <p:nvSpPr>
          <p:cNvPr id="353" name="Google Shape;353;g278ba69696d_1_264"/>
          <p:cNvSpPr txBox="1"/>
          <p:nvPr>
            <p:ph idx="1" type="body"/>
          </p:nvPr>
        </p:nvSpPr>
        <p:spPr>
          <a:xfrm>
            <a:off x="2568225" y="884050"/>
            <a:ext cx="3318300" cy="438600"/>
          </a:xfrm>
          <a:prstGeom prst="rect">
            <a:avLst/>
          </a:prstGeom>
        </p:spPr>
        <p:txBody>
          <a:bodyPr anchorCtr="0" anchor="b" bIns="34275" lIns="68575" spcFirstLastPara="1" rIns="68575" wrap="square" tIns="34275">
            <a:spAutoFit/>
          </a:bodyPr>
          <a:lstStyle/>
          <a:p>
            <a:pPr indent="0" lvl="0" marL="0" rtl="0" algn="ctr">
              <a:spcBef>
                <a:spcPts val="500"/>
              </a:spcBef>
              <a:spcAft>
                <a:spcPts val="0"/>
              </a:spcAft>
              <a:buNone/>
            </a:pPr>
            <a:r>
              <a:rPr lang="en" sz="2400"/>
              <a:t>Phone Wallets</a:t>
            </a:r>
            <a:endParaRPr/>
          </a:p>
        </p:txBody>
      </p:sp>
      <p:sp>
        <p:nvSpPr>
          <p:cNvPr id="354" name="Google Shape;354;g278ba69696d_1_264"/>
          <p:cNvSpPr txBox="1"/>
          <p:nvPr>
            <p:ph idx="2" type="body"/>
          </p:nvPr>
        </p:nvSpPr>
        <p:spPr>
          <a:xfrm>
            <a:off x="2760900" y="1363750"/>
            <a:ext cx="3318300" cy="3855900"/>
          </a:xfrm>
          <a:prstGeom prst="rect">
            <a:avLst/>
          </a:prstGeom>
        </p:spPr>
        <p:txBody>
          <a:bodyPr anchorCtr="0" anchor="t" bIns="34275" lIns="68575" spcFirstLastPara="1" rIns="68575" wrap="square" tIns="34275">
            <a:normAutofit/>
          </a:bodyPr>
          <a:lstStyle/>
          <a:p>
            <a:pPr indent="-381000" lvl="0" marL="457200" rtl="0" algn="l">
              <a:lnSpc>
                <a:spcPct val="115000"/>
              </a:lnSpc>
              <a:spcBef>
                <a:spcPts val="0"/>
              </a:spcBef>
              <a:spcAft>
                <a:spcPts val="0"/>
              </a:spcAft>
              <a:buSzPts val="2400"/>
              <a:buChar char="•"/>
            </a:pPr>
            <a:r>
              <a:rPr lang="en" sz="2100"/>
              <a:t>On-the-Go Transactions</a:t>
            </a:r>
            <a:endParaRPr sz="2100"/>
          </a:p>
          <a:p>
            <a:pPr indent="-381000" lvl="0" marL="457200" rtl="0" algn="l">
              <a:lnSpc>
                <a:spcPct val="115000"/>
              </a:lnSpc>
              <a:spcBef>
                <a:spcPts val="0"/>
              </a:spcBef>
              <a:spcAft>
                <a:spcPts val="0"/>
              </a:spcAft>
              <a:buSzPts val="2400"/>
              <a:buChar char="•"/>
            </a:pPr>
            <a:r>
              <a:rPr lang="en" sz="2100"/>
              <a:t>Low Risk with Private Key Access</a:t>
            </a:r>
            <a:endParaRPr sz="2100"/>
          </a:p>
          <a:p>
            <a:pPr indent="-381000" lvl="0" marL="457200" rtl="0" algn="l">
              <a:lnSpc>
                <a:spcPct val="115000"/>
              </a:lnSpc>
              <a:spcBef>
                <a:spcPts val="0"/>
              </a:spcBef>
              <a:spcAft>
                <a:spcPts val="0"/>
              </a:spcAft>
              <a:buSzPts val="2400"/>
              <a:buChar char="•"/>
            </a:pPr>
            <a:r>
              <a:rPr lang="en" sz="2100"/>
              <a:t>Beware of Fake Apps</a:t>
            </a:r>
            <a:endParaRPr sz="2100"/>
          </a:p>
          <a:p>
            <a:pPr indent="-381000" lvl="0" marL="457200" rtl="0" algn="l">
              <a:lnSpc>
                <a:spcPct val="115000"/>
              </a:lnSpc>
              <a:spcBef>
                <a:spcPts val="0"/>
              </a:spcBef>
              <a:spcAft>
                <a:spcPts val="0"/>
              </a:spcAft>
              <a:buSzPts val="2400"/>
              <a:buChar char="•"/>
            </a:pPr>
            <a:r>
              <a:rPr b="1" lang="en" sz="2100"/>
              <a:t>e.g.</a:t>
            </a:r>
            <a:r>
              <a:rPr lang="en" sz="2100"/>
              <a:t> Mycelium, My Ether wallet</a:t>
            </a:r>
            <a:endParaRPr/>
          </a:p>
        </p:txBody>
      </p:sp>
      <p:pic>
        <p:nvPicPr>
          <p:cNvPr id="355" name="Google Shape;355;g278ba69696d_1_264"/>
          <p:cNvPicPr preferRelativeResize="0"/>
          <p:nvPr/>
        </p:nvPicPr>
        <p:blipFill rotWithShape="1">
          <a:blip r:embed="rId3">
            <a:alphaModFix/>
          </a:blip>
          <a:srcRect b="8784" l="0" r="0" t="0"/>
          <a:stretch/>
        </p:blipFill>
        <p:spPr>
          <a:xfrm>
            <a:off x="152375" y="3940550"/>
            <a:ext cx="2762700" cy="1060075"/>
          </a:xfrm>
          <a:prstGeom prst="rect">
            <a:avLst/>
          </a:prstGeom>
          <a:noFill/>
          <a:ln cap="flat" cmpd="sng" w="19050">
            <a:solidFill>
              <a:schemeClr val="dk1"/>
            </a:solidFill>
            <a:prstDash val="solid"/>
            <a:round/>
            <a:headEnd len="sm" w="sm" type="none"/>
            <a:tailEnd len="sm" w="sm" type="none"/>
          </a:ln>
        </p:spPr>
      </p:pic>
      <p:pic>
        <p:nvPicPr>
          <p:cNvPr id="356" name="Google Shape;356;g278ba69696d_1_264"/>
          <p:cNvPicPr preferRelativeResize="0"/>
          <p:nvPr/>
        </p:nvPicPr>
        <p:blipFill rotWithShape="1">
          <a:blip r:embed="rId4">
            <a:alphaModFix/>
          </a:blip>
          <a:srcRect b="18221" l="6104" r="5431" t="18968"/>
          <a:stretch/>
        </p:blipFill>
        <p:spPr>
          <a:xfrm>
            <a:off x="3486688" y="3927876"/>
            <a:ext cx="2762700" cy="1060074"/>
          </a:xfrm>
          <a:prstGeom prst="rect">
            <a:avLst/>
          </a:prstGeom>
          <a:noFill/>
          <a:ln cap="flat" cmpd="sng" w="19050">
            <a:solidFill>
              <a:schemeClr val="dk1"/>
            </a:solidFill>
            <a:prstDash val="solid"/>
            <a:round/>
            <a:headEnd len="sm" w="sm" type="none"/>
            <a:tailEnd len="sm" w="sm" type="none"/>
          </a:ln>
        </p:spPr>
      </p:pic>
      <p:pic>
        <p:nvPicPr>
          <p:cNvPr id="357" name="Google Shape;357;g278ba69696d_1_264"/>
          <p:cNvPicPr preferRelativeResize="0"/>
          <p:nvPr/>
        </p:nvPicPr>
        <p:blipFill rotWithShape="1">
          <a:blip r:embed="rId5">
            <a:alphaModFix/>
          </a:blip>
          <a:srcRect b="11447" l="0" r="0" t="10518"/>
          <a:stretch/>
        </p:blipFill>
        <p:spPr>
          <a:xfrm>
            <a:off x="6858050" y="3940538"/>
            <a:ext cx="1358500" cy="106007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5"/>
                                        </p:tgtEl>
                                      </p:cBhvr>
                                    </p:animEffect>
                                    <p:set>
                                      <p:cBhvr>
                                        <p:cTn dur="1" fill="hold">
                                          <p:stCondLst>
                                            <p:cond delay="1000"/>
                                          </p:stCondLst>
                                        </p:cTn>
                                        <p:tgtEl>
                                          <p:spTgt spid="3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0"/>
                                        </p:tgtEl>
                                      </p:cBhvr>
                                    </p:animEffect>
                                    <p:set>
                                      <p:cBhvr>
                                        <p:cTn dur="1" fill="hold">
                                          <p:stCondLst>
                                            <p:cond delay="1000"/>
                                          </p:stCondLst>
                                        </p:cTn>
                                        <p:tgtEl>
                                          <p:spTgt spid="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xit" presetID="10" presetSubtype="0">
                                  <p:stCondLst>
                                    <p:cond delay="0"/>
                                  </p:stCondLst>
                                  <p:childTnLst>
                                    <p:animEffect filter="fade" transition="out">
                                      <p:cBhvr>
                                        <p:cTn dur="1000"/>
                                        <p:tgtEl>
                                          <p:spTgt spid="353"/>
                                        </p:tgtEl>
                                      </p:cBhvr>
                                    </p:animEffect>
                                    <p:set>
                                      <p:cBhvr>
                                        <p:cTn dur="1" fill="hold">
                                          <p:stCondLst>
                                            <p:cond delay="1000"/>
                                          </p:stCondLst>
                                        </p:cTn>
                                        <p:tgtEl>
                                          <p:spTgt spid="3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6"/>
                                        </p:tgtEl>
                                      </p:cBhvr>
                                    </p:animEffect>
                                    <p:set>
                                      <p:cBhvr>
                                        <p:cTn dur="1" fill="hold">
                                          <p:stCondLst>
                                            <p:cond delay="1000"/>
                                          </p:stCondLst>
                                        </p:cTn>
                                        <p:tgtEl>
                                          <p:spTgt spid="3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4"/>
                                        </p:tgtEl>
                                      </p:cBhvr>
                                    </p:animEffect>
                                    <p:set>
                                      <p:cBhvr>
                                        <p:cTn dur="1" fill="hold">
                                          <p:stCondLst>
                                            <p:cond delay="1000"/>
                                          </p:stCondLst>
                                        </p:cTn>
                                        <p:tgtEl>
                                          <p:spTgt spid="3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78ba69696d_1_352"/>
          <p:cNvSpPr txBox="1"/>
          <p:nvPr>
            <p:ph idx="1" type="body"/>
          </p:nvPr>
        </p:nvSpPr>
        <p:spPr>
          <a:xfrm>
            <a:off x="0" y="689700"/>
            <a:ext cx="5148000" cy="44538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500"/>
              </a:spcBef>
              <a:spcAft>
                <a:spcPts val="0"/>
              </a:spcAft>
              <a:buSzPts val="3000"/>
              <a:buChar char="•"/>
            </a:pPr>
            <a:r>
              <a:rPr b="1" lang="en"/>
              <a:t>Security Risks</a:t>
            </a:r>
            <a:endParaRPr b="1"/>
          </a:p>
          <a:p>
            <a:pPr indent="-317500" lvl="1" marL="914400" rtl="0" algn="l">
              <a:lnSpc>
                <a:spcPct val="115000"/>
              </a:lnSpc>
              <a:spcBef>
                <a:spcPts val="0"/>
              </a:spcBef>
              <a:spcAft>
                <a:spcPts val="0"/>
              </a:spcAft>
              <a:buSzPts val="1400"/>
              <a:buChar char="–"/>
            </a:pPr>
            <a:r>
              <a:rPr lang="en"/>
              <a:t>Online Vulnerabilities</a:t>
            </a:r>
            <a:endParaRPr/>
          </a:p>
          <a:p>
            <a:pPr indent="-317500" lvl="1" marL="914400" rtl="0" algn="l">
              <a:lnSpc>
                <a:spcPct val="115000"/>
              </a:lnSpc>
              <a:spcBef>
                <a:spcPts val="0"/>
              </a:spcBef>
              <a:spcAft>
                <a:spcPts val="0"/>
              </a:spcAft>
              <a:buSzPts val="1400"/>
              <a:buChar char="–"/>
            </a:pPr>
            <a:r>
              <a:rPr lang="en"/>
              <a:t>Hacking Risks, Phishing, Malware</a:t>
            </a:r>
            <a:endParaRPr/>
          </a:p>
          <a:p>
            <a:pPr indent="0" lvl="0" marL="0" rtl="0" algn="l">
              <a:lnSpc>
                <a:spcPct val="115000"/>
              </a:lnSpc>
              <a:spcBef>
                <a:spcPts val="0"/>
              </a:spcBef>
              <a:spcAft>
                <a:spcPts val="0"/>
              </a:spcAft>
              <a:buNone/>
            </a:pPr>
            <a:r>
              <a:t/>
            </a:r>
            <a:endParaRPr sz="700"/>
          </a:p>
          <a:p>
            <a:pPr indent="-419100" lvl="0" marL="457200" rtl="0" algn="l">
              <a:lnSpc>
                <a:spcPct val="115000"/>
              </a:lnSpc>
              <a:spcBef>
                <a:spcPts val="500"/>
              </a:spcBef>
              <a:spcAft>
                <a:spcPts val="0"/>
              </a:spcAft>
              <a:buSzPts val="3000"/>
              <a:buChar char="•"/>
            </a:pPr>
            <a:r>
              <a:rPr b="1" lang="en"/>
              <a:t>Exchange Vulnerabilities</a:t>
            </a:r>
            <a:endParaRPr b="1"/>
          </a:p>
          <a:p>
            <a:pPr indent="-317500" lvl="1" marL="914400" rtl="0" algn="l">
              <a:lnSpc>
                <a:spcPct val="115000"/>
              </a:lnSpc>
              <a:spcBef>
                <a:spcPts val="500"/>
              </a:spcBef>
              <a:spcAft>
                <a:spcPts val="0"/>
              </a:spcAft>
              <a:buSzPts val="1400"/>
              <a:buChar char="–"/>
            </a:pPr>
            <a:r>
              <a:rPr lang="en"/>
              <a:t>Third-Party Security Risks</a:t>
            </a:r>
            <a:endParaRPr/>
          </a:p>
          <a:p>
            <a:pPr indent="-317500" lvl="1" marL="914400" rtl="0" algn="l">
              <a:lnSpc>
                <a:spcPct val="115000"/>
              </a:lnSpc>
              <a:spcBef>
                <a:spcPts val="500"/>
              </a:spcBef>
              <a:spcAft>
                <a:spcPts val="0"/>
              </a:spcAft>
              <a:buSzPts val="1400"/>
              <a:buChar char="–"/>
            </a:pPr>
            <a:r>
              <a:rPr lang="en"/>
              <a:t>Platform Reliance</a:t>
            </a:r>
            <a:endParaRPr/>
          </a:p>
          <a:p>
            <a:pPr indent="0" lvl="0" marL="0" rtl="0" algn="l">
              <a:lnSpc>
                <a:spcPct val="115000"/>
              </a:lnSpc>
              <a:spcBef>
                <a:spcPts val="500"/>
              </a:spcBef>
              <a:spcAft>
                <a:spcPts val="0"/>
              </a:spcAft>
              <a:buNone/>
            </a:pPr>
            <a:r>
              <a:t/>
            </a:r>
            <a:endParaRPr sz="700"/>
          </a:p>
          <a:p>
            <a:pPr indent="-419100" lvl="0" marL="457200" rtl="0" algn="l">
              <a:lnSpc>
                <a:spcPct val="115000"/>
              </a:lnSpc>
              <a:spcBef>
                <a:spcPts val="0"/>
              </a:spcBef>
              <a:spcAft>
                <a:spcPts val="0"/>
              </a:spcAft>
              <a:buSzPts val="3000"/>
              <a:buChar char="•"/>
            </a:pPr>
            <a:r>
              <a:rPr b="1" lang="en"/>
              <a:t>Loss of Control</a:t>
            </a:r>
            <a:endParaRPr b="1"/>
          </a:p>
          <a:p>
            <a:pPr indent="-317500" lvl="1" marL="914400" rtl="0" algn="l">
              <a:lnSpc>
                <a:spcPct val="115000"/>
              </a:lnSpc>
              <a:spcBef>
                <a:spcPts val="0"/>
              </a:spcBef>
              <a:spcAft>
                <a:spcPts val="0"/>
              </a:spcAft>
              <a:buSzPts val="1400"/>
              <a:buChar char="–"/>
            </a:pPr>
            <a:r>
              <a:rPr lang="en"/>
              <a:t>Exchange Private Key Limitation</a:t>
            </a:r>
            <a:endParaRPr/>
          </a:p>
          <a:p>
            <a:pPr indent="-317500" lvl="1" marL="914400" rtl="0" algn="l">
              <a:lnSpc>
                <a:spcPct val="115000"/>
              </a:lnSpc>
              <a:spcBef>
                <a:spcPts val="0"/>
              </a:spcBef>
              <a:spcAft>
                <a:spcPts val="0"/>
              </a:spcAft>
              <a:buSzPts val="1400"/>
              <a:buChar char="–"/>
            </a:pPr>
            <a:r>
              <a:rPr lang="en"/>
              <a:t>Reliance on Exchange Policies</a:t>
            </a:r>
            <a:endParaRPr/>
          </a:p>
        </p:txBody>
      </p:sp>
      <p:sp>
        <p:nvSpPr>
          <p:cNvPr id="363" name="Google Shape;363;g278ba69696d_1_35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78ba69696d_1_352"/>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Risks of Hot Wallet</a:t>
            </a:r>
            <a:endParaRPr sz="3500" cap="none">
              <a:latin typeface="Arial Rounded"/>
              <a:ea typeface="Arial Rounded"/>
              <a:cs typeface="Arial Rounded"/>
              <a:sym typeface="Arial Rounded"/>
            </a:endParaRPr>
          </a:p>
        </p:txBody>
      </p:sp>
      <p:pic>
        <p:nvPicPr>
          <p:cNvPr id="365" name="Google Shape;365;g278ba69696d_1_352"/>
          <p:cNvPicPr preferRelativeResize="0"/>
          <p:nvPr/>
        </p:nvPicPr>
        <p:blipFill>
          <a:blip r:embed="rId3">
            <a:alphaModFix/>
          </a:blip>
          <a:stretch>
            <a:fillRect/>
          </a:stretch>
        </p:blipFill>
        <p:spPr>
          <a:xfrm>
            <a:off x="2423812" y="841950"/>
            <a:ext cx="4296397" cy="1525300"/>
          </a:xfrm>
          <a:prstGeom prst="rect">
            <a:avLst/>
          </a:prstGeom>
          <a:noFill/>
          <a:ln cap="flat" cmpd="sng" w="19050">
            <a:solidFill>
              <a:schemeClr val="dk2"/>
            </a:solidFill>
            <a:prstDash val="solid"/>
            <a:round/>
            <a:headEnd len="sm" w="sm" type="none"/>
            <a:tailEnd len="sm" w="sm" type="none"/>
          </a:ln>
        </p:spPr>
      </p:pic>
      <p:pic>
        <p:nvPicPr>
          <p:cNvPr id="366" name="Google Shape;366;g278ba69696d_1_352"/>
          <p:cNvPicPr preferRelativeResize="0"/>
          <p:nvPr/>
        </p:nvPicPr>
        <p:blipFill rotWithShape="1">
          <a:blip r:embed="rId4">
            <a:alphaModFix/>
          </a:blip>
          <a:srcRect b="0" l="1948" r="3003" t="0"/>
          <a:stretch/>
        </p:blipFill>
        <p:spPr>
          <a:xfrm>
            <a:off x="2423800" y="2519500"/>
            <a:ext cx="4296400" cy="253370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xit" presetID="10" presetSubtype="0">
                                  <p:stCondLst>
                                    <p:cond delay="0"/>
                                  </p:stCondLst>
                                  <p:childTnLst>
                                    <p:animEffect filter="fade" transition="out">
                                      <p:cBhvr>
                                        <p:cTn dur="1000"/>
                                        <p:tgtEl>
                                          <p:spTgt spid="362"/>
                                        </p:tgtEl>
                                      </p:cBhvr>
                                    </p:animEffect>
                                    <p:set>
                                      <p:cBhvr>
                                        <p:cTn dur="1" fill="hold">
                                          <p:stCondLst>
                                            <p:cond delay="1000"/>
                                          </p:stCondLst>
                                        </p:cTn>
                                        <p:tgtEl>
                                          <p:spTgt spid="3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idx="1" type="body"/>
          </p:nvPr>
        </p:nvSpPr>
        <p:spPr>
          <a:xfrm>
            <a:off x="189550" y="1200300"/>
            <a:ext cx="5646300" cy="3943200"/>
          </a:xfrm>
          <a:prstGeom prst="rect">
            <a:avLst/>
          </a:prstGeom>
          <a:noFill/>
          <a:ln>
            <a:noFill/>
          </a:ln>
        </p:spPr>
        <p:txBody>
          <a:bodyPr anchorCtr="0" anchor="t" bIns="34275" lIns="68575" spcFirstLastPara="1" rIns="68575" wrap="square" tIns="34275">
            <a:normAutofit/>
          </a:bodyPr>
          <a:lstStyle/>
          <a:p>
            <a:pPr indent="-419100" lvl="0" marL="457200" rtl="0" algn="l">
              <a:spcBef>
                <a:spcPts val="0"/>
              </a:spcBef>
              <a:spcAft>
                <a:spcPts val="0"/>
              </a:spcAft>
              <a:buSzPts val="3000"/>
              <a:buChar char="•"/>
            </a:pPr>
            <a:r>
              <a:rPr lang="en"/>
              <a:t>Peer-to-Peer Transactions</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Public Ledger</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Blockchain Potential</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Inspires new Cryptos</a:t>
            </a:r>
            <a:endParaRPr/>
          </a:p>
        </p:txBody>
      </p:sp>
      <p:sp>
        <p:nvSpPr>
          <p:cNvPr id="94" name="Google Shape;94;p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txBox="1"/>
          <p:nvPr>
            <p:ph type="title"/>
          </p:nvPr>
        </p:nvSpPr>
        <p:spPr>
          <a:xfrm>
            <a:off x="0" y="0"/>
            <a:ext cx="9144000" cy="624114"/>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8"/>
              <a:buNone/>
            </a:pPr>
            <a:r>
              <a:rPr b="1" lang="en" sz="4000" cap="none">
                <a:latin typeface="Arial Rounded"/>
                <a:ea typeface="Arial Rounded"/>
                <a:cs typeface="Arial Rounded"/>
                <a:sym typeface="Arial Rounded"/>
              </a:rPr>
              <a:t> B</a:t>
            </a:r>
            <a:r>
              <a:rPr b="1" lang="en" sz="4000">
                <a:latin typeface="Arial Rounded"/>
                <a:ea typeface="Arial Rounded"/>
                <a:cs typeface="Arial Rounded"/>
                <a:sym typeface="Arial Rounded"/>
              </a:rPr>
              <a:t>itCoin Recap</a:t>
            </a:r>
            <a:endParaRPr b="1" sz="3500" cap="none">
              <a:latin typeface="Arial Rounded"/>
              <a:ea typeface="Arial Rounded"/>
              <a:cs typeface="Arial Rounded"/>
              <a:sym typeface="Arial Rounded"/>
            </a:endParaRPr>
          </a:p>
        </p:txBody>
      </p:sp>
      <p:pic>
        <p:nvPicPr>
          <p:cNvPr id="96" name="Google Shape;96;p2"/>
          <p:cNvPicPr preferRelativeResize="0"/>
          <p:nvPr/>
        </p:nvPicPr>
        <p:blipFill>
          <a:blip r:embed="rId3">
            <a:alphaModFix/>
          </a:blip>
          <a:stretch>
            <a:fillRect/>
          </a:stretch>
        </p:blipFill>
        <p:spPr>
          <a:xfrm>
            <a:off x="5646300" y="1511553"/>
            <a:ext cx="2643050" cy="2643050"/>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5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78ba69696d_1_368"/>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p>
            <a:pPr indent="-381000" lvl="0" marL="457200" rtl="0" algn="l">
              <a:lnSpc>
                <a:spcPct val="100000"/>
              </a:lnSpc>
              <a:spcBef>
                <a:spcPts val="0"/>
              </a:spcBef>
              <a:spcAft>
                <a:spcPts val="0"/>
              </a:spcAft>
              <a:buSzPts val="2400"/>
              <a:buChar char="•"/>
            </a:pPr>
            <a:r>
              <a:rPr lang="en" sz="2400"/>
              <a:t>Update Software 					</a:t>
            </a:r>
            <a:endParaRPr sz="2400"/>
          </a:p>
          <a:p>
            <a:pPr indent="-381000" lvl="0" marL="457200" rtl="0" algn="l">
              <a:lnSpc>
                <a:spcPct val="100000"/>
              </a:lnSpc>
              <a:spcBef>
                <a:spcPts val="0"/>
              </a:spcBef>
              <a:spcAft>
                <a:spcPts val="0"/>
              </a:spcAft>
              <a:buSzPts val="2400"/>
              <a:buChar char="•"/>
            </a:pPr>
            <a:r>
              <a:rPr lang="en" sz="2400"/>
              <a:t>Strong Passwords</a:t>
            </a:r>
            <a:endParaRPr sz="2400"/>
          </a:p>
          <a:p>
            <a:pPr indent="0" lvl="0" marL="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Char char="•"/>
            </a:pPr>
            <a:r>
              <a:rPr lang="en" sz="2400"/>
              <a:t>Enable 2FA</a:t>
            </a:r>
            <a:endParaRPr sz="2400"/>
          </a:p>
          <a:p>
            <a:pPr indent="0" lvl="0" marL="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Char char="•"/>
            </a:pPr>
            <a:r>
              <a:rPr lang="en" sz="2400"/>
              <a:t>Small Transaction Amounts</a:t>
            </a:r>
            <a:endParaRPr sz="2400"/>
          </a:p>
          <a:p>
            <a:pPr indent="0" lvl="0" marL="0" rtl="0" algn="l">
              <a:lnSpc>
                <a:spcPct val="100000"/>
              </a:lnSpc>
              <a:spcBef>
                <a:spcPts val="0"/>
              </a:spcBef>
              <a:spcAft>
                <a:spcPts val="0"/>
              </a:spcAft>
              <a:buNone/>
            </a:pPr>
            <a:r>
              <a:t/>
            </a:r>
            <a:endParaRPr/>
          </a:p>
        </p:txBody>
      </p:sp>
      <p:sp>
        <p:nvSpPr>
          <p:cNvPr id="372" name="Google Shape;372;g278ba69696d_1_368"/>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278ba69696d_1_368"/>
          <p:cNvSpPr txBox="1"/>
          <p:nvPr>
            <p:ph type="title"/>
          </p:nvPr>
        </p:nvSpPr>
        <p:spPr>
          <a:xfrm>
            <a:off x="0" y="0"/>
            <a:ext cx="9144000" cy="6468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Precautions for Hot</a:t>
            </a:r>
            <a:r>
              <a:rPr lang="en" sz="4000">
                <a:latin typeface="Arial Rounded"/>
                <a:ea typeface="Arial Rounded"/>
                <a:cs typeface="Arial Rounded"/>
                <a:sym typeface="Arial Rounded"/>
              </a:rPr>
              <a:t> Wallet</a:t>
            </a:r>
            <a:endParaRPr sz="3500" cap="none">
              <a:latin typeface="Arial Rounded"/>
              <a:ea typeface="Arial Rounded"/>
              <a:cs typeface="Arial Rounded"/>
              <a:sym typeface="Arial Rounded"/>
            </a:endParaRPr>
          </a:p>
        </p:txBody>
      </p:sp>
      <p:sp>
        <p:nvSpPr>
          <p:cNvPr id="374" name="Google Shape;374;g278ba69696d_1_368"/>
          <p:cNvSpPr txBox="1"/>
          <p:nvPr>
            <p:ph idx="2" type="body"/>
          </p:nvPr>
        </p:nvSpPr>
        <p:spPr>
          <a:xfrm>
            <a:off x="4724400" y="1200151"/>
            <a:ext cx="4038600" cy="3394500"/>
          </a:xfrm>
          <a:prstGeom prst="rect">
            <a:avLst/>
          </a:prstGeom>
        </p:spPr>
        <p:txBody>
          <a:bodyPr anchorCtr="0" anchor="t" bIns="34275" lIns="68575" spcFirstLastPara="1" rIns="68575" wrap="square" tIns="34275">
            <a:normAutofit/>
          </a:bodyPr>
          <a:lstStyle/>
          <a:p>
            <a:pPr indent="-381000" lvl="0" marL="457200" rtl="0" algn="l">
              <a:spcBef>
                <a:spcPts val="0"/>
              </a:spcBef>
              <a:spcAft>
                <a:spcPts val="0"/>
              </a:spcAft>
              <a:buSzPts val="2400"/>
              <a:buChar char="•"/>
            </a:pPr>
            <a:r>
              <a:rPr lang="en" sz="2400"/>
              <a:t>Dedicated Email Addresses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Asset Diversification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Regular Monitoring</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Backup Private Keys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78ba69696d_1_295"/>
          <p:cNvSpPr txBox="1"/>
          <p:nvPr>
            <p:ph idx="1" type="body"/>
          </p:nvPr>
        </p:nvSpPr>
        <p:spPr>
          <a:xfrm>
            <a:off x="92175" y="987975"/>
            <a:ext cx="3327000" cy="479700"/>
          </a:xfrm>
          <a:prstGeom prst="rect">
            <a:avLst/>
          </a:prstGeom>
          <a:noFill/>
          <a:ln>
            <a:noFill/>
          </a:ln>
        </p:spPr>
        <p:txBody>
          <a:bodyPr anchorCtr="0" anchor="t" bIns="34275" lIns="68575" spcFirstLastPara="1" rIns="68575" wrap="square" tIns="34275">
            <a:noAutofit/>
          </a:bodyPr>
          <a:lstStyle/>
          <a:p>
            <a:pPr indent="0" lvl="0" marL="0" rtl="0" algn="ctr">
              <a:spcBef>
                <a:spcPts val="500"/>
              </a:spcBef>
              <a:spcAft>
                <a:spcPts val="0"/>
              </a:spcAft>
              <a:buNone/>
            </a:pPr>
            <a:r>
              <a:rPr lang="en" sz="3000"/>
              <a:t>H</a:t>
            </a:r>
            <a:r>
              <a:rPr lang="en" sz="3000"/>
              <a:t>ardware Wallets</a:t>
            </a:r>
            <a:endParaRPr sz="3000"/>
          </a:p>
        </p:txBody>
      </p:sp>
      <p:sp>
        <p:nvSpPr>
          <p:cNvPr id="380" name="Google Shape;380;g278ba69696d_1_295"/>
          <p:cNvSpPr/>
          <p:nvPr/>
        </p:nvSpPr>
        <p:spPr>
          <a:xfrm>
            <a:off x="4419600" y="26479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278ba69696d_1_295"/>
          <p:cNvSpPr txBox="1"/>
          <p:nvPr>
            <p:ph type="title"/>
          </p:nvPr>
        </p:nvSpPr>
        <p:spPr>
          <a:xfrm>
            <a:off x="0" y="0"/>
            <a:ext cx="9144000" cy="668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Types of Cold Wallet </a:t>
            </a:r>
            <a:endParaRPr sz="3500" cap="none">
              <a:latin typeface="Arial Rounded"/>
              <a:ea typeface="Arial Rounded"/>
              <a:cs typeface="Arial Rounded"/>
              <a:sym typeface="Arial Rounded"/>
            </a:endParaRPr>
          </a:p>
        </p:txBody>
      </p:sp>
      <p:sp>
        <p:nvSpPr>
          <p:cNvPr id="382" name="Google Shape;382;g278ba69696d_1_295"/>
          <p:cNvSpPr txBox="1"/>
          <p:nvPr>
            <p:ph idx="2" type="body"/>
          </p:nvPr>
        </p:nvSpPr>
        <p:spPr>
          <a:xfrm>
            <a:off x="304800" y="1558950"/>
            <a:ext cx="4644900" cy="3590100"/>
          </a:xfrm>
          <a:prstGeom prst="rect">
            <a:avLst/>
          </a:prstGeom>
        </p:spPr>
        <p:txBody>
          <a:bodyPr anchorCtr="0" anchor="t" bIns="34275" lIns="68575" spcFirstLastPara="1" rIns="68575" wrap="square" tIns="34275">
            <a:normAutofit/>
          </a:bodyPr>
          <a:lstStyle/>
          <a:p>
            <a:pPr indent="-381000" lvl="0" marL="457200" rtl="0" algn="l">
              <a:lnSpc>
                <a:spcPct val="115000"/>
              </a:lnSpc>
              <a:spcBef>
                <a:spcPts val="400"/>
              </a:spcBef>
              <a:spcAft>
                <a:spcPts val="0"/>
              </a:spcAft>
              <a:buSzPts val="2400"/>
              <a:buChar char="•"/>
            </a:pPr>
            <a:r>
              <a:rPr lang="en" sz="2400"/>
              <a:t>Offline Storage</a:t>
            </a:r>
            <a:endParaRPr sz="2400"/>
          </a:p>
          <a:p>
            <a:pPr indent="-381000" lvl="0" marL="457200" rtl="0" algn="l">
              <a:lnSpc>
                <a:spcPct val="115000"/>
              </a:lnSpc>
              <a:spcBef>
                <a:spcPts val="0"/>
              </a:spcBef>
              <a:spcAft>
                <a:spcPts val="0"/>
              </a:spcAft>
              <a:buSzPts val="2400"/>
              <a:buChar char="•"/>
            </a:pPr>
            <a:r>
              <a:rPr lang="en" sz="2400"/>
              <a:t>Strong Protection, Offline Nature</a:t>
            </a:r>
            <a:endParaRPr sz="2400"/>
          </a:p>
          <a:p>
            <a:pPr indent="-381000" lvl="0" marL="457200" rtl="0" algn="l">
              <a:lnSpc>
                <a:spcPct val="115000"/>
              </a:lnSpc>
              <a:spcBef>
                <a:spcPts val="0"/>
              </a:spcBef>
              <a:spcAft>
                <a:spcPts val="0"/>
              </a:spcAft>
              <a:buSzPts val="2400"/>
              <a:buChar char="•"/>
            </a:pPr>
            <a:r>
              <a:rPr lang="en" sz="2400"/>
              <a:t>Private Keys Offline, Secure Transactions</a:t>
            </a:r>
            <a:endParaRPr sz="2400"/>
          </a:p>
          <a:p>
            <a:pPr indent="-381000" lvl="0" marL="457200" rtl="0" algn="l">
              <a:lnSpc>
                <a:spcPct val="115000"/>
              </a:lnSpc>
              <a:spcBef>
                <a:spcPts val="0"/>
              </a:spcBef>
              <a:spcAft>
                <a:spcPts val="0"/>
              </a:spcAft>
              <a:buSzPts val="2400"/>
              <a:buChar char="•"/>
            </a:pPr>
            <a:r>
              <a:rPr lang="en" sz="2400"/>
              <a:t>Safeguard Against Loss</a:t>
            </a:r>
            <a:endParaRPr sz="2400"/>
          </a:p>
          <a:p>
            <a:pPr indent="-381000" lvl="0" marL="457200" rtl="0" algn="l">
              <a:lnSpc>
                <a:spcPct val="115000"/>
              </a:lnSpc>
              <a:spcBef>
                <a:spcPts val="0"/>
              </a:spcBef>
              <a:spcAft>
                <a:spcPts val="0"/>
              </a:spcAft>
              <a:buSzPts val="2400"/>
              <a:buChar char="•"/>
            </a:pPr>
            <a:r>
              <a:rPr b="1" lang="en" sz="2400"/>
              <a:t>Examples: </a:t>
            </a:r>
            <a:r>
              <a:rPr lang="en" sz="2400"/>
              <a:t>Ledger, Trezor</a:t>
            </a:r>
            <a:endParaRPr sz="2400"/>
          </a:p>
          <a:p>
            <a:pPr indent="0" lvl="0" marL="0" rtl="0" algn="l">
              <a:spcBef>
                <a:spcPts val="400"/>
              </a:spcBef>
              <a:spcAft>
                <a:spcPts val="0"/>
              </a:spcAft>
              <a:buNone/>
            </a:pPr>
            <a:r>
              <a:t/>
            </a:r>
            <a:endParaRPr/>
          </a:p>
        </p:txBody>
      </p:sp>
      <p:sp>
        <p:nvSpPr>
          <p:cNvPr id="383" name="Google Shape;383;g278ba69696d_1_295"/>
          <p:cNvSpPr txBox="1"/>
          <p:nvPr>
            <p:ph idx="3" type="body"/>
          </p:nvPr>
        </p:nvSpPr>
        <p:spPr>
          <a:xfrm>
            <a:off x="4297250" y="987975"/>
            <a:ext cx="2877000" cy="479700"/>
          </a:xfrm>
          <a:prstGeom prst="rect">
            <a:avLst/>
          </a:prstGeom>
        </p:spPr>
        <p:txBody>
          <a:bodyPr anchorCtr="0" anchor="b" bIns="34275" lIns="68575" spcFirstLastPara="1" rIns="68575" wrap="square" tIns="34275">
            <a:normAutofit lnSpcReduction="20000"/>
          </a:bodyPr>
          <a:lstStyle/>
          <a:p>
            <a:pPr indent="0" lvl="0" marL="0" rtl="0" algn="ctr">
              <a:spcBef>
                <a:spcPts val="500"/>
              </a:spcBef>
              <a:spcAft>
                <a:spcPts val="0"/>
              </a:spcAft>
              <a:buClr>
                <a:schemeClr val="dk1"/>
              </a:buClr>
              <a:buSzPts val="1100"/>
              <a:buFont typeface="Arial"/>
              <a:buNone/>
            </a:pPr>
            <a:r>
              <a:rPr lang="en" sz="3000"/>
              <a:t>Paper </a:t>
            </a:r>
            <a:r>
              <a:rPr lang="en" sz="3000"/>
              <a:t>Wallets</a:t>
            </a:r>
            <a:endParaRPr/>
          </a:p>
        </p:txBody>
      </p:sp>
      <p:sp>
        <p:nvSpPr>
          <p:cNvPr id="384" name="Google Shape;384;g278ba69696d_1_295"/>
          <p:cNvSpPr txBox="1"/>
          <p:nvPr>
            <p:ph idx="4" type="body"/>
          </p:nvPr>
        </p:nvSpPr>
        <p:spPr>
          <a:xfrm>
            <a:off x="4492625" y="1558950"/>
            <a:ext cx="4497300" cy="3590100"/>
          </a:xfrm>
          <a:prstGeom prst="rect">
            <a:avLst/>
          </a:prstGeom>
        </p:spPr>
        <p:txBody>
          <a:bodyPr anchorCtr="0" anchor="t" bIns="34275" lIns="68575" spcFirstLastPara="1" rIns="68575" wrap="square" tIns="34275">
            <a:normAutofit/>
          </a:bodyPr>
          <a:lstStyle/>
          <a:p>
            <a:pPr indent="-381000" lvl="0" marL="457200" rtl="0" algn="l">
              <a:lnSpc>
                <a:spcPct val="115000"/>
              </a:lnSpc>
              <a:spcBef>
                <a:spcPts val="400"/>
              </a:spcBef>
              <a:spcAft>
                <a:spcPts val="0"/>
              </a:spcAft>
              <a:buSzPts val="2400"/>
              <a:buChar char="•"/>
            </a:pPr>
            <a:r>
              <a:rPr lang="en" sz="2400"/>
              <a:t>Offline Keys</a:t>
            </a:r>
            <a:endParaRPr sz="2400"/>
          </a:p>
          <a:p>
            <a:pPr indent="-381000" lvl="0" marL="457200" rtl="0" algn="l">
              <a:lnSpc>
                <a:spcPct val="115000"/>
              </a:lnSpc>
              <a:spcBef>
                <a:spcPts val="0"/>
              </a:spcBef>
              <a:spcAft>
                <a:spcPts val="0"/>
              </a:spcAft>
              <a:buSzPts val="2400"/>
              <a:buChar char="•"/>
            </a:pPr>
            <a:r>
              <a:rPr lang="en" sz="2400"/>
              <a:t>Generated Offline, Immune to Hacking</a:t>
            </a:r>
            <a:endParaRPr sz="2400"/>
          </a:p>
          <a:p>
            <a:pPr indent="-381000" lvl="0" marL="457200" rtl="0" algn="l">
              <a:lnSpc>
                <a:spcPct val="115000"/>
              </a:lnSpc>
              <a:spcBef>
                <a:spcPts val="0"/>
              </a:spcBef>
              <a:spcAft>
                <a:spcPts val="0"/>
              </a:spcAft>
              <a:buSzPts val="2400"/>
              <a:buChar char="•"/>
            </a:pPr>
            <a:r>
              <a:rPr lang="en" sz="2400"/>
              <a:t>Protect from Damage, Loss</a:t>
            </a:r>
            <a:endParaRPr sz="2400"/>
          </a:p>
          <a:p>
            <a:pPr indent="-381000" lvl="0" marL="457200" rtl="0" algn="l">
              <a:lnSpc>
                <a:spcPct val="115000"/>
              </a:lnSpc>
              <a:spcBef>
                <a:spcPts val="0"/>
              </a:spcBef>
              <a:spcAft>
                <a:spcPts val="0"/>
              </a:spcAft>
              <a:buSzPts val="2400"/>
              <a:buChar char="•"/>
            </a:pPr>
            <a:r>
              <a:rPr lang="en" sz="2400"/>
              <a:t>Create Multiple Copies</a:t>
            </a:r>
            <a:endParaRPr sz="2400"/>
          </a:p>
          <a:p>
            <a:pPr indent="-381000" lvl="0" marL="457200" rtl="0" algn="l">
              <a:lnSpc>
                <a:spcPct val="115000"/>
              </a:lnSpc>
              <a:spcBef>
                <a:spcPts val="0"/>
              </a:spcBef>
              <a:spcAft>
                <a:spcPts val="0"/>
              </a:spcAft>
              <a:buSzPts val="2400"/>
              <a:buChar char="•"/>
            </a:pPr>
            <a:r>
              <a:rPr b="1" lang="en" sz="2400"/>
              <a:t>Examples: </a:t>
            </a:r>
            <a:r>
              <a:rPr lang="en" sz="2400"/>
              <a:t>BitcoinPaperWallet, MyEtherWallet(MEW)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xit" presetID="10" presetSubtype="0">
                                  <p:stCondLst>
                                    <p:cond delay="0"/>
                                  </p:stCondLst>
                                  <p:childTnLst>
                                    <p:animEffect filter="fade" transition="out">
                                      <p:cBhvr>
                                        <p:cTn dur="1000"/>
                                        <p:tgtEl>
                                          <p:spTgt spid="382"/>
                                        </p:tgtEl>
                                      </p:cBhvr>
                                    </p:animEffect>
                                    <p:set>
                                      <p:cBhvr>
                                        <p:cTn dur="1" fill="hold">
                                          <p:stCondLst>
                                            <p:cond delay="1000"/>
                                          </p:stCondLst>
                                        </p:cTn>
                                        <p:tgtEl>
                                          <p:spTgt spid="3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9"/>
                                        </p:tgtEl>
                                      </p:cBhvr>
                                    </p:animEffect>
                                    <p:set>
                                      <p:cBhvr>
                                        <p:cTn dur="1" fill="hold">
                                          <p:stCondLst>
                                            <p:cond delay="1000"/>
                                          </p:stCondLst>
                                        </p:cTn>
                                        <p:tgtEl>
                                          <p:spTgt spid="3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78ba69696d_1_31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g278ba69696d_1_310"/>
          <p:cNvPicPr preferRelativeResize="0"/>
          <p:nvPr/>
        </p:nvPicPr>
        <p:blipFill rotWithShape="1">
          <a:blip r:embed="rId3">
            <a:alphaModFix/>
          </a:blip>
          <a:srcRect b="0" l="0" r="0" t="0"/>
          <a:stretch/>
        </p:blipFill>
        <p:spPr>
          <a:xfrm>
            <a:off x="1306845" y="668100"/>
            <a:ext cx="6530317" cy="4451500"/>
          </a:xfrm>
          <a:prstGeom prst="rect">
            <a:avLst/>
          </a:prstGeom>
          <a:noFill/>
          <a:ln>
            <a:noFill/>
          </a:ln>
        </p:spPr>
      </p:pic>
      <p:sp>
        <p:nvSpPr>
          <p:cNvPr id="391" name="Google Shape;391;g278ba69696d_1_310"/>
          <p:cNvSpPr txBox="1"/>
          <p:nvPr>
            <p:ph type="title"/>
          </p:nvPr>
        </p:nvSpPr>
        <p:spPr>
          <a:xfrm>
            <a:off x="0" y="0"/>
            <a:ext cx="9144000" cy="668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Hardware Wallets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790a255603_3_52"/>
          <p:cNvSpPr txBox="1"/>
          <p:nvPr>
            <p:ph type="title"/>
          </p:nvPr>
        </p:nvSpPr>
        <p:spPr>
          <a:xfrm>
            <a:off x="0" y="0"/>
            <a:ext cx="9144000" cy="857400"/>
          </a:xfrm>
          <a:prstGeom prst="rect">
            <a:avLst/>
          </a:prstGeom>
          <a:noFill/>
          <a:ln cap="flat" cmpd="sng" w="38100">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SzPts val="1400"/>
              <a:buNone/>
            </a:pPr>
            <a:r>
              <a:rPr lang="en" sz="3600">
                <a:latin typeface="Arial Rounded"/>
                <a:ea typeface="Arial Rounded"/>
                <a:cs typeface="Arial Rounded"/>
                <a:sym typeface="Arial Rounded"/>
              </a:rPr>
              <a:t>How Hardware Wallets Work?</a:t>
            </a:r>
            <a:endParaRPr sz="3600">
              <a:latin typeface="Arial Rounded"/>
              <a:ea typeface="Arial Rounded"/>
              <a:cs typeface="Arial Rounded"/>
              <a:sym typeface="Arial Rounded"/>
            </a:endParaRPr>
          </a:p>
        </p:txBody>
      </p:sp>
      <p:sp>
        <p:nvSpPr>
          <p:cNvPr id="397" name="Google Shape;397;g2790a255603_3_52"/>
          <p:cNvSpPr txBox="1"/>
          <p:nvPr/>
        </p:nvSpPr>
        <p:spPr>
          <a:xfrm>
            <a:off x="6345675" y="3485925"/>
            <a:ext cx="267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8" name="Google Shape;398;g2790a255603_3_52"/>
          <p:cNvPicPr preferRelativeResize="0"/>
          <p:nvPr/>
        </p:nvPicPr>
        <p:blipFill rotWithShape="1">
          <a:blip r:embed="rId3">
            <a:alphaModFix/>
          </a:blip>
          <a:srcRect b="2381" l="14549" r="17433" t="1970"/>
          <a:stretch/>
        </p:blipFill>
        <p:spPr>
          <a:xfrm>
            <a:off x="3672475" y="1154550"/>
            <a:ext cx="1946400" cy="1907400"/>
          </a:xfrm>
          <a:prstGeom prst="ellipse">
            <a:avLst/>
          </a:prstGeom>
          <a:noFill/>
          <a:ln>
            <a:noFill/>
          </a:ln>
        </p:spPr>
      </p:pic>
      <p:pic>
        <p:nvPicPr>
          <p:cNvPr id="399" name="Google Shape;399;g2790a255603_3_52"/>
          <p:cNvPicPr preferRelativeResize="0"/>
          <p:nvPr/>
        </p:nvPicPr>
        <p:blipFill rotWithShape="1">
          <a:blip r:embed="rId4">
            <a:alphaModFix/>
          </a:blip>
          <a:srcRect b="0" l="23200" r="0" t="0"/>
          <a:stretch/>
        </p:blipFill>
        <p:spPr>
          <a:xfrm>
            <a:off x="652050" y="1198800"/>
            <a:ext cx="1946400" cy="1818900"/>
          </a:xfrm>
          <a:prstGeom prst="ellipse">
            <a:avLst/>
          </a:prstGeom>
          <a:noFill/>
          <a:ln>
            <a:noFill/>
          </a:ln>
        </p:spPr>
      </p:pic>
      <p:pic>
        <p:nvPicPr>
          <p:cNvPr id="400" name="Google Shape;400;g2790a255603_3_52"/>
          <p:cNvPicPr preferRelativeResize="0"/>
          <p:nvPr/>
        </p:nvPicPr>
        <p:blipFill>
          <a:blip r:embed="rId5">
            <a:alphaModFix/>
          </a:blip>
          <a:stretch>
            <a:fillRect/>
          </a:stretch>
        </p:blipFill>
        <p:spPr>
          <a:xfrm>
            <a:off x="6405263" y="1502800"/>
            <a:ext cx="2608874" cy="1467500"/>
          </a:xfrm>
          <a:prstGeom prst="rect">
            <a:avLst/>
          </a:prstGeom>
          <a:noFill/>
          <a:ln>
            <a:noFill/>
          </a:ln>
        </p:spPr>
      </p:pic>
      <p:sp>
        <p:nvSpPr>
          <p:cNvPr id="401" name="Google Shape;401;g2790a255603_3_52"/>
          <p:cNvSpPr txBox="1"/>
          <p:nvPr/>
        </p:nvSpPr>
        <p:spPr>
          <a:xfrm>
            <a:off x="0" y="3562125"/>
            <a:ext cx="32505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Select the wallet which supports your cryptocurrencies.</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While setting up , you will need a</a:t>
            </a:r>
            <a:endParaRPr>
              <a:latin typeface="Calibri"/>
              <a:ea typeface="Calibri"/>
              <a:cs typeface="Calibri"/>
              <a:sym typeface="Calibri"/>
            </a:endParaRPr>
          </a:p>
          <a:p>
            <a:pPr indent="-317500" lvl="0" marL="914400" rtl="0" algn="l">
              <a:lnSpc>
                <a:spcPct val="115000"/>
              </a:lnSpc>
              <a:spcBef>
                <a:spcPts val="0"/>
              </a:spcBef>
              <a:spcAft>
                <a:spcPts val="0"/>
              </a:spcAft>
              <a:buSzPts val="1400"/>
              <a:buFont typeface="Calibri"/>
              <a:buAutoNum type="arabicParenR"/>
            </a:pPr>
            <a:r>
              <a:rPr lang="en">
                <a:latin typeface="Calibri"/>
                <a:ea typeface="Calibri"/>
                <a:cs typeface="Calibri"/>
                <a:sym typeface="Calibri"/>
              </a:rPr>
              <a:t>Unique PIN code</a:t>
            </a:r>
            <a:endParaRPr>
              <a:latin typeface="Calibri"/>
              <a:ea typeface="Calibri"/>
              <a:cs typeface="Calibri"/>
              <a:sym typeface="Calibri"/>
            </a:endParaRPr>
          </a:p>
          <a:p>
            <a:pPr indent="-317500" lvl="0" marL="914400" rtl="0" algn="l">
              <a:lnSpc>
                <a:spcPct val="115000"/>
              </a:lnSpc>
              <a:spcBef>
                <a:spcPts val="0"/>
              </a:spcBef>
              <a:spcAft>
                <a:spcPts val="0"/>
              </a:spcAft>
              <a:buSzPts val="1400"/>
              <a:buFont typeface="Calibri"/>
              <a:buAutoNum type="arabicParenR"/>
            </a:pPr>
            <a:r>
              <a:rPr lang="en">
                <a:latin typeface="Calibri"/>
                <a:ea typeface="Calibri"/>
                <a:cs typeface="Calibri"/>
                <a:sym typeface="Calibri"/>
              </a:rPr>
              <a:t>A recovery phrase</a:t>
            </a:r>
            <a:endParaRPr>
              <a:latin typeface="Calibri"/>
              <a:ea typeface="Calibri"/>
              <a:cs typeface="Calibri"/>
              <a:sym typeface="Calibri"/>
            </a:endParaRPr>
          </a:p>
        </p:txBody>
      </p:sp>
      <p:sp>
        <p:nvSpPr>
          <p:cNvPr id="402" name="Google Shape;402;g2790a255603_3_52"/>
          <p:cNvSpPr txBox="1"/>
          <p:nvPr/>
        </p:nvSpPr>
        <p:spPr>
          <a:xfrm>
            <a:off x="3198625" y="3562125"/>
            <a:ext cx="28941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Connect to your computer or smartphone.</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Unlock using the </a:t>
            </a:r>
            <a:r>
              <a:rPr b="1" i="1" lang="en">
                <a:latin typeface="Calibri"/>
                <a:ea typeface="Calibri"/>
                <a:cs typeface="Calibri"/>
                <a:sym typeface="Calibri"/>
              </a:rPr>
              <a:t>PIN</a:t>
            </a:r>
            <a:r>
              <a:rPr lang="en">
                <a:latin typeface="Calibri"/>
                <a:ea typeface="Calibri"/>
                <a:cs typeface="Calibri"/>
                <a:sym typeface="Calibri"/>
              </a:rPr>
              <a:t> code, and pass </a:t>
            </a:r>
            <a:r>
              <a:rPr b="1" i="1" lang="en">
                <a:latin typeface="Calibri"/>
                <a:ea typeface="Calibri"/>
                <a:cs typeface="Calibri"/>
                <a:sym typeface="Calibri"/>
              </a:rPr>
              <a:t>2FA.</a:t>
            </a:r>
            <a:endParaRPr b="1" i="1">
              <a:latin typeface="Calibri"/>
              <a:ea typeface="Calibri"/>
              <a:cs typeface="Calibri"/>
              <a:sym typeface="Calibri"/>
            </a:endParaRPr>
          </a:p>
        </p:txBody>
      </p:sp>
      <p:sp>
        <p:nvSpPr>
          <p:cNvPr id="403" name="Google Shape;403;g2790a255603_3_52"/>
          <p:cNvSpPr txBox="1"/>
          <p:nvPr/>
        </p:nvSpPr>
        <p:spPr>
          <a:xfrm>
            <a:off x="6193250" y="3562125"/>
            <a:ext cx="30051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Intercepting the Unsigned State</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Transmitting the </a:t>
            </a:r>
            <a:r>
              <a:rPr b="1" i="1" lang="en">
                <a:latin typeface="Calibri"/>
                <a:ea typeface="Calibri"/>
                <a:cs typeface="Calibri"/>
                <a:sym typeface="Calibri"/>
              </a:rPr>
              <a:t>verified </a:t>
            </a:r>
            <a:r>
              <a:rPr lang="en">
                <a:latin typeface="Calibri"/>
                <a:ea typeface="Calibri"/>
                <a:cs typeface="Calibri"/>
                <a:sym typeface="Calibri"/>
              </a:rPr>
              <a:t>transaction back to the blockchain. </a:t>
            </a:r>
            <a:endParaRPr>
              <a:latin typeface="Calibri"/>
              <a:ea typeface="Calibri"/>
              <a:cs typeface="Calibri"/>
              <a:sym typeface="Calibri"/>
            </a:endParaRPr>
          </a:p>
        </p:txBody>
      </p:sp>
      <p:sp>
        <p:nvSpPr>
          <p:cNvPr id="404" name="Google Shape;404;g2790a255603_3_52"/>
          <p:cNvSpPr txBox="1"/>
          <p:nvPr/>
        </p:nvSpPr>
        <p:spPr>
          <a:xfrm>
            <a:off x="25800" y="3153113"/>
            <a:ext cx="28941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AutoNum type="arabicParenR"/>
            </a:pPr>
            <a:r>
              <a:rPr b="1" i="1" lang="en" sz="2000">
                <a:latin typeface="Calibri"/>
                <a:ea typeface="Calibri"/>
                <a:cs typeface="Calibri"/>
                <a:sym typeface="Calibri"/>
              </a:rPr>
              <a:t>Setting Up the Wallet</a:t>
            </a:r>
            <a:endParaRPr b="1" i="1" sz="2000">
              <a:latin typeface="Calibri"/>
              <a:ea typeface="Calibri"/>
              <a:cs typeface="Calibri"/>
              <a:sym typeface="Calibri"/>
            </a:endParaRPr>
          </a:p>
        </p:txBody>
      </p:sp>
      <p:sp>
        <p:nvSpPr>
          <p:cNvPr id="405" name="Google Shape;405;g2790a255603_3_52"/>
          <p:cNvSpPr txBox="1"/>
          <p:nvPr/>
        </p:nvSpPr>
        <p:spPr>
          <a:xfrm>
            <a:off x="3274825" y="3153113"/>
            <a:ext cx="289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latin typeface="Calibri"/>
                <a:ea typeface="Calibri"/>
                <a:cs typeface="Calibri"/>
                <a:sym typeface="Calibri"/>
              </a:rPr>
              <a:t>2)   Making a Transaction</a:t>
            </a:r>
            <a:endParaRPr b="1" i="1" sz="2000">
              <a:latin typeface="Calibri"/>
              <a:ea typeface="Calibri"/>
              <a:cs typeface="Calibri"/>
              <a:sym typeface="Calibri"/>
            </a:endParaRPr>
          </a:p>
        </p:txBody>
      </p:sp>
      <p:sp>
        <p:nvSpPr>
          <p:cNvPr id="406" name="Google Shape;406;g2790a255603_3_52"/>
          <p:cNvSpPr txBox="1"/>
          <p:nvPr/>
        </p:nvSpPr>
        <p:spPr>
          <a:xfrm>
            <a:off x="6269450" y="3153125"/>
            <a:ext cx="267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latin typeface="Calibri"/>
                <a:ea typeface="Calibri"/>
                <a:cs typeface="Calibri"/>
                <a:sym typeface="Calibri"/>
              </a:rPr>
              <a:t>3)  Verification</a:t>
            </a:r>
            <a:endParaRPr b="1" i="1"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5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78ba69696d_1_327"/>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g278ba69696d_1_327"/>
          <p:cNvPicPr preferRelativeResize="0"/>
          <p:nvPr/>
        </p:nvPicPr>
        <p:blipFill rotWithShape="1">
          <a:blip r:embed="rId3">
            <a:alphaModFix/>
          </a:blip>
          <a:srcRect b="0" l="0" r="0" t="0"/>
          <a:stretch/>
        </p:blipFill>
        <p:spPr>
          <a:xfrm>
            <a:off x="0" y="668100"/>
            <a:ext cx="9144000" cy="4475400"/>
          </a:xfrm>
          <a:prstGeom prst="rect">
            <a:avLst/>
          </a:prstGeom>
          <a:noFill/>
          <a:ln>
            <a:noFill/>
          </a:ln>
        </p:spPr>
      </p:pic>
      <p:sp>
        <p:nvSpPr>
          <p:cNvPr id="413" name="Google Shape;413;g278ba69696d_1_327"/>
          <p:cNvSpPr txBox="1"/>
          <p:nvPr>
            <p:ph type="title"/>
          </p:nvPr>
        </p:nvSpPr>
        <p:spPr>
          <a:xfrm>
            <a:off x="0" y="0"/>
            <a:ext cx="9144000" cy="668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Paper </a:t>
            </a:r>
            <a:r>
              <a:rPr lang="en" sz="4000">
                <a:latin typeface="Arial Rounded"/>
                <a:ea typeface="Arial Rounded"/>
                <a:cs typeface="Arial Rounded"/>
                <a:sym typeface="Arial Rounded"/>
              </a:rPr>
              <a:t>Wallet</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790a255603_1_180"/>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lnSpcReduction="10000"/>
          </a:bodyPr>
          <a:lstStyle/>
          <a:p>
            <a:pPr indent="-419100" lvl="0" marL="457200" rtl="0" algn="l">
              <a:lnSpc>
                <a:spcPct val="115000"/>
              </a:lnSpc>
              <a:spcBef>
                <a:spcPts val="500"/>
              </a:spcBef>
              <a:spcAft>
                <a:spcPts val="0"/>
              </a:spcAft>
              <a:buSzPts val="3000"/>
              <a:buChar char="•"/>
            </a:pPr>
            <a:r>
              <a:rPr lang="en"/>
              <a:t>Crypto Fundraising</a:t>
            </a:r>
            <a:endParaRPr/>
          </a:p>
          <a:p>
            <a:pPr indent="-419100" lvl="0" marL="457200" rtl="0" algn="l">
              <a:lnSpc>
                <a:spcPct val="115000"/>
              </a:lnSpc>
              <a:spcBef>
                <a:spcPts val="500"/>
              </a:spcBef>
              <a:spcAft>
                <a:spcPts val="0"/>
              </a:spcAft>
              <a:buSzPts val="3000"/>
              <a:buChar char="•"/>
            </a:pPr>
            <a:r>
              <a:rPr lang="en"/>
              <a:t>Ethereum's Pioneering ICO</a:t>
            </a:r>
            <a:endParaRPr/>
          </a:p>
          <a:p>
            <a:pPr indent="-419100" lvl="0" marL="457200" rtl="0" algn="l">
              <a:lnSpc>
                <a:spcPct val="115000"/>
              </a:lnSpc>
              <a:spcBef>
                <a:spcPts val="500"/>
              </a:spcBef>
              <a:spcAft>
                <a:spcPts val="0"/>
              </a:spcAft>
              <a:buSzPts val="3000"/>
              <a:buChar char="•"/>
            </a:pPr>
            <a:r>
              <a:rPr lang="en"/>
              <a:t>Process:</a:t>
            </a:r>
            <a:endParaRPr/>
          </a:p>
          <a:p>
            <a:pPr indent="0" lvl="0" marL="457200" rtl="0" algn="l">
              <a:lnSpc>
                <a:spcPct val="115000"/>
              </a:lnSpc>
              <a:spcBef>
                <a:spcPts val="500"/>
              </a:spcBef>
              <a:spcAft>
                <a:spcPts val="0"/>
              </a:spcAft>
              <a:buNone/>
            </a:pPr>
            <a:r>
              <a:rPr b="1" i="1" lang="en" sz="2100"/>
              <a:t>   </a:t>
            </a:r>
            <a:r>
              <a:rPr b="1" lang="en" sz="2100"/>
              <a:t>White paper → Promotion →  Presale</a:t>
            </a:r>
            <a:endParaRPr b="1" sz="2100"/>
          </a:p>
          <a:p>
            <a:pPr indent="-419100" lvl="0" marL="457200" rtl="0" algn="l">
              <a:lnSpc>
                <a:spcPct val="115000"/>
              </a:lnSpc>
              <a:spcBef>
                <a:spcPts val="500"/>
              </a:spcBef>
              <a:spcAft>
                <a:spcPts val="0"/>
              </a:spcAft>
              <a:buSzPts val="3000"/>
              <a:buChar char="•"/>
            </a:pPr>
            <a:r>
              <a:rPr lang="en"/>
              <a:t>Startup Funding</a:t>
            </a:r>
            <a:endParaRPr b="1"/>
          </a:p>
          <a:p>
            <a:pPr indent="-419100" lvl="0" marL="457200" rtl="0" algn="l">
              <a:lnSpc>
                <a:spcPct val="115000"/>
              </a:lnSpc>
              <a:spcBef>
                <a:spcPts val="500"/>
              </a:spcBef>
              <a:spcAft>
                <a:spcPts val="0"/>
              </a:spcAft>
              <a:buSzPts val="3000"/>
              <a:buChar char="•"/>
            </a:pPr>
            <a:r>
              <a:rPr b="1" lang="en"/>
              <a:t>Risks:</a:t>
            </a:r>
            <a:endParaRPr b="1"/>
          </a:p>
          <a:p>
            <a:pPr indent="-419100" lvl="1" marL="914400" rtl="0" algn="l">
              <a:lnSpc>
                <a:spcPct val="115000"/>
              </a:lnSpc>
              <a:spcBef>
                <a:spcPts val="500"/>
              </a:spcBef>
              <a:spcAft>
                <a:spcPts val="0"/>
              </a:spcAft>
              <a:buSzPts val="3000"/>
              <a:buChar char="–"/>
            </a:pPr>
            <a:r>
              <a:rPr lang="en"/>
              <a:t>Fraudulent Projects</a:t>
            </a:r>
            <a:endParaRPr/>
          </a:p>
          <a:p>
            <a:pPr indent="-419100" lvl="1" marL="914400" rtl="0" algn="l">
              <a:lnSpc>
                <a:spcPct val="115000"/>
              </a:lnSpc>
              <a:spcBef>
                <a:spcPts val="500"/>
              </a:spcBef>
              <a:spcAft>
                <a:spcPts val="0"/>
              </a:spcAft>
              <a:buSzPts val="3000"/>
              <a:buChar char="–"/>
            </a:pPr>
            <a:r>
              <a:rPr lang="en"/>
              <a:t>Regulation Uncertainty</a:t>
            </a:r>
            <a:endParaRPr/>
          </a:p>
        </p:txBody>
      </p:sp>
      <p:sp>
        <p:nvSpPr>
          <p:cNvPr id="419" name="Google Shape;419;g2790a255603_1_18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790a255603_1_180"/>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Initial Coin Offerings (ICOs)</a:t>
            </a:r>
            <a:endParaRPr sz="3500" cap="none">
              <a:latin typeface="Arial Rounded"/>
              <a:ea typeface="Arial Rounded"/>
              <a:cs typeface="Arial Rounded"/>
              <a:sym typeface="Arial Rounded"/>
            </a:endParaRPr>
          </a:p>
        </p:txBody>
      </p:sp>
      <p:pic>
        <p:nvPicPr>
          <p:cNvPr id="421" name="Google Shape;421;g2790a255603_1_180"/>
          <p:cNvPicPr preferRelativeResize="0"/>
          <p:nvPr/>
        </p:nvPicPr>
        <p:blipFill>
          <a:blip r:embed="rId3">
            <a:alphaModFix/>
          </a:blip>
          <a:stretch>
            <a:fillRect/>
          </a:stretch>
        </p:blipFill>
        <p:spPr>
          <a:xfrm>
            <a:off x="5028250" y="867500"/>
            <a:ext cx="3903550" cy="40982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790a255603_1_187"/>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790a255603_1_187"/>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Initial Exchange Offerings (IEO)</a:t>
            </a:r>
            <a:endParaRPr sz="3500" cap="none">
              <a:latin typeface="Arial Rounded"/>
              <a:ea typeface="Arial Rounded"/>
              <a:cs typeface="Arial Rounded"/>
              <a:sym typeface="Arial Rounded"/>
            </a:endParaRPr>
          </a:p>
        </p:txBody>
      </p:sp>
      <p:sp>
        <p:nvSpPr>
          <p:cNvPr id="428" name="Google Shape;428;g2790a255603_1_187"/>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500"/>
              </a:spcBef>
              <a:spcAft>
                <a:spcPts val="0"/>
              </a:spcAft>
              <a:buSzPts val="3000"/>
              <a:buChar char="•"/>
            </a:pPr>
            <a:r>
              <a:rPr lang="en"/>
              <a:t>Hosted by Exchanges</a:t>
            </a:r>
            <a:endParaRPr/>
          </a:p>
          <a:p>
            <a:pPr indent="-419100" lvl="0" marL="457200" rtl="0" algn="l">
              <a:lnSpc>
                <a:spcPct val="115000"/>
              </a:lnSpc>
              <a:spcBef>
                <a:spcPts val="500"/>
              </a:spcBef>
              <a:spcAft>
                <a:spcPts val="0"/>
              </a:spcAft>
              <a:buSzPts val="3000"/>
              <a:buChar char="•"/>
            </a:pPr>
            <a:r>
              <a:rPr lang="en"/>
              <a:t>Using Exchanges for Credibility</a:t>
            </a:r>
            <a:endParaRPr/>
          </a:p>
          <a:p>
            <a:pPr indent="-419100" lvl="0" marL="457200" rtl="0" algn="l">
              <a:lnSpc>
                <a:spcPct val="115000"/>
              </a:lnSpc>
              <a:spcBef>
                <a:spcPts val="500"/>
              </a:spcBef>
              <a:spcAft>
                <a:spcPts val="0"/>
              </a:spcAft>
              <a:buSzPts val="3000"/>
              <a:buChar char="•"/>
            </a:pPr>
            <a:r>
              <a:rPr lang="en"/>
              <a:t>Enhanced Security, Exposure</a:t>
            </a:r>
            <a:endParaRPr/>
          </a:p>
          <a:p>
            <a:pPr indent="-419100" lvl="0" marL="457200" rtl="0" algn="l">
              <a:lnSpc>
                <a:spcPct val="115000"/>
              </a:lnSpc>
              <a:spcBef>
                <a:spcPts val="500"/>
              </a:spcBef>
              <a:spcAft>
                <a:spcPts val="0"/>
              </a:spcAft>
              <a:buSzPts val="3000"/>
              <a:buChar char="•"/>
            </a:pPr>
            <a:r>
              <a:rPr lang="en"/>
              <a:t>Addresses problems in ICOs</a:t>
            </a:r>
            <a:endParaRPr/>
          </a:p>
          <a:p>
            <a:pPr indent="-419100" lvl="0" marL="457200" rtl="0" algn="l">
              <a:lnSpc>
                <a:spcPct val="115000"/>
              </a:lnSpc>
              <a:spcBef>
                <a:spcPts val="500"/>
              </a:spcBef>
              <a:spcAft>
                <a:spcPts val="0"/>
              </a:spcAft>
              <a:buSzPts val="3000"/>
              <a:buChar char="•"/>
            </a:pPr>
            <a:r>
              <a:rPr b="1" lang="en"/>
              <a:t>Examples:</a:t>
            </a:r>
            <a:endParaRPr b="1"/>
          </a:p>
          <a:p>
            <a:pPr indent="-336550" lvl="1" marL="914400" rtl="0" algn="l">
              <a:lnSpc>
                <a:spcPct val="115000"/>
              </a:lnSpc>
              <a:spcBef>
                <a:spcPts val="500"/>
              </a:spcBef>
              <a:spcAft>
                <a:spcPts val="0"/>
              </a:spcAft>
              <a:buSzPts val="1700"/>
              <a:buChar char="–"/>
            </a:pPr>
            <a:r>
              <a:rPr lang="en" sz="2400"/>
              <a:t>Binance Launchpad</a:t>
            </a:r>
            <a:endParaRPr sz="2400"/>
          </a:p>
          <a:p>
            <a:pPr indent="-336550" lvl="1" marL="914400" rtl="0" algn="l">
              <a:lnSpc>
                <a:spcPct val="115000"/>
              </a:lnSpc>
              <a:spcBef>
                <a:spcPts val="500"/>
              </a:spcBef>
              <a:spcAft>
                <a:spcPts val="0"/>
              </a:spcAft>
              <a:buSzPts val="1700"/>
              <a:buChar char="–"/>
            </a:pPr>
            <a:r>
              <a:rPr lang="en" sz="2400"/>
              <a:t>Bittrex International IEO</a:t>
            </a:r>
            <a:endParaRPr sz="2400"/>
          </a:p>
          <a:p>
            <a:pPr indent="-336550" lvl="1" marL="914400" rtl="0" algn="l">
              <a:lnSpc>
                <a:spcPct val="115000"/>
              </a:lnSpc>
              <a:spcBef>
                <a:spcPts val="500"/>
              </a:spcBef>
              <a:spcAft>
                <a:spcPts val="0"/>
              </a:spcAft>
              <a:buSzPts val="1700"/>
              <a:buChar char="–"/>
            </a:pPr>
            <a:r>
              <a:rPr lang="en" sz="2400"/>
              <a:t>KuCoin Spotlight</a:t>
            </a:r>
            <a:endParaRPr sz="2400"/>
          </a:p>
        </p:txBody>
      </p:sp>
      <p:pic>
        <p:nvPicPr>
          <p:cNvPr id="429" name="Google Shape;429;g2790a255603_1_187"/>
          <p:cNvPicPr preferRelativeResize="0"/>
          <p:nvPr/>
        </p:nvPicPr>
        <p:blipFill>
          <a:blip r:embed="rId3">
            <a:alphaModFix/>
          </a:blip>
          <a:stretch>
            <a:fillRect/>
          </a:stretch>
        </p:blipFill>
        <p:spPr>
          <a:xfrm>
            <a:off x="5605975" y="1016350"/>
            <a:ext cx="3305175" cy="1381125"/>
          </a:xfrm>
          <a:prstGeom prst="rect">
            <a:avLst/>
          </a:prstGeom>
          <a:noFill/>
          <a:ln cap="flat" cmpd="sng" w="19050">
            <a:solidFill>
              <a:schemeClr val="dk1"/>
            </a:solidFill>
            <a:prstDash val="solid"/>
            <a:round/>
            <a:headEnd len="sm" w="sm" type="none"/>
            <a:tailEnd len="sm" w="sm" type="none"/>
          </a:ln>
        </p:spPr>
      </p:pic>
      <p:pic>
        <p:nvPicPr>
          <p:cNvPr id="430" name="Google Shape;430;g2790a255603_1_187"/>
          <p:cNvPicPr preferRelativeResize="0"/>
          <p:nvPr/>
        </p:nvPicPr>
        <p:blipFill>
          <a:blip r:embed="rId4">
            <a:alphaModFix/>
          </a:blip>
          <a:stretch>
            <a:fillRect/>
          </a:stretch>
        </p:blipFill>
        <p:spPr>
          <a:xfrm>
            <a:off x="6191775" y="2724138"/>
            <a:ext cx="2133600" cy="214312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790a255603_1_199"/>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790a255603_1_199"/>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Initial DEX Offering (IDO)</a:t>
            </a:r>
            <a:endParaRPr sz="3500" cap="none">
              <a:latin typeface="Arial Rounded"/>
              <a:ea typeface="Arial Rounded"/>
              <a:cs typeface="Arial Rounded"/>
              <a:sym typeface="Arial Rounded"/>
            </a:endParaRPr>
          </a:p>
        </p:txBody>
      </p:sp>
      <p:sp>
        <p:nvSpPr>
          <p:cNvPr id="437" name="Google Shape;437;g2790a255603_1_199"/>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500"/>
              </a:spcBef>
              <a:spcAft>
                <a:spcPts val="0"/>
              </a:spcAft>
              <a:buSzPts val="3000"/>
              <a:buChar char="•"/>
            </a:pPr>
            <a:r>
              <a:rPr lang="en"/>
              <a:t>Decentralized Exchanges</a:t>
            </a:r>
            <a:endParaRPr/>
          </a:p>
          <a:p>
            <a:pPr indent="-419100" lvl="0" marL="457200" rtl="0" algn="l">
              <a:lnSpc>
                <a:spcPct val="115000"/>
              </a:lnSpc>
              <a:spcBef>
                <a:spcPts val="500"/>
              </a:spcBef>
              <a:spcAft>
                <a:spcPts val="0"/>
              </a:spcAft>
              <a:buSzPts val="3000"/>
              <a:buChar char="•"/>
            </a:pPr>
            <a:r>
              <a:rPr lang="en"/>
              <a:t>Direct Token Access</a:t>
            </a:r>
            <a:endParaRPr/>
          </a:p>
          <a:p>
            <a:pPr indent="-419100" lvl="0" marL="457200" rtl="0" algn="l">
              <a:lnSpc>
                <a:spcPct val="115000"/>
              </a:lnSpc>
              <a:spcBef>
                <a:spcPts val="500"/>
              </a:spcBef>
              <a:spcAft>
                <a:spcPts val="0"/>
              </a:spcAft>
              <a:buSzPts val="3000"/>
              <a:buChar char="•"/>
            </a:pPr>
            <a:r>
              <a:rPr lang="en"/>
              <a:t>Key Components:</a:t>
            </a:r>
            <a:endParaRPr/>
          </a:p>
          <a:p>
            <a:pPr indent="-317500" lvl="1" marL="914400" rtl="0" algn="l">
              <a:lnSpc>
                <a:spcPct val="115000"/>
              </a:lnSpc>
              <a:spcBef>
                <a:spcPts val="500"/>
              </a:spcBef>
              <a:spcAft>
                <a:spcPts val="0"/>
              </a:spcAft>
              <a:buSzPts val="1400"/>
              <a:buChar char="–"/>
            </a:pPr>
            <a:r>
              <a:rPr lang="en"/>
              <a:t>ERC20 Standard</a:t>
            </a:r>
            <a:endParaRPr/>
          </a:p>
          <a:p>
            <a:pPr indent="-317500" lvl="1" marL="914400" rtl="0" algn="l">
              <a:lnSpc>
                <a:spcPct val="115000"/>
              </a:lnSpc>
              <a:spcBef>
                <a:spcPts val="500"/>
              </a:spcBef>
              <a:spcAft>
                <a:spcPts val="0"/>
              </a:spcAft>
              <a:buSzPts val="1400"/>
              <a:buChar char="–"/>
            </a:pPr>
            <a:r>
              <a:rPr lang="en"/>
              <a:t>DEX Integration</a:t>
            </a:r>
            <a:endParaRPr/>
          </a:p>
          <a:p>
            <a:pPr indent="-317500" lvl="1" marL="914400" rtl="0" algn="l">
              <a:lnSpc>
                <a:spcPct val="115000"/>
              </a:lnSpc>
              <a:spcBef>
                <a:spcPts val="500"/>
              </a:spcBef>
              <a:spcAft>
                <a:spcPts val="0"/>
              </a:spcAft>
              <a:buSzPts val="1400"/>
              <a:buChar char="–"/>
            </a:pPr>
            <a:r>
              <a:rPr lang="en"/>
              <a:t>Cryptocurrency Wallets</a:t>
            </a:r>
            <a:endParaRPr/>
          </a:p>
          <a:p>
            <a:pPr indent="-419100" lvl="0" marL="457200" rtl="0" algn="l">
              <a:lnSpc>
                <a:spcPct val="115000"/>
              </a:lnSpc>
              <a:spcBef>
                <a:spcPts val="500"/>
              </a:spcBef>
              <a:spcAft>
                <a:spcPts val="0"/>
              </a:spcAft>
              <a:buSzPts val="3000"/>
              <a:buChar char="•"/>
            </a:pPr>
            <a:r>
              <a:rPr lang="en"/>
              <a:t>Memecoin Purchase Process</a:t>
            </a:r>
            <a:endParaRPr/>
          </a:p>
          <a:p>
            <a:pPr indent="-419100" lvl="0" marL="457200" rtl="0" algn="l">
              <a:lnSpc>
                <a:spcPct val="115000"/>
              </a:lnSpc>
              <a:spcBef>
                <a:spcPts val="500"/>
              </a:spcBef>
              <a:spcAft>
                <a:spcPts val="0"/>
              </a:spcAft>
              <a:buSzPts val="3000"/>
              <a:buChar char="•"/>
            </a:pPr>
            <a:r>
              <a:rPr b="1" lang="en"/>
              <a:t>Examples: </a:t>
            </a:r>
            <a:r>
              <a:rPr lang="en"/>
              <a:t>UniSwap, SushiSwap, Raydium</a:t>
            </a:r>
            <a:endParaRPr/>
          </a:p>
        </p:txBody>
      </p:sp>
      <p:pic>
        <p:nvPicPr>
          <p:cNvPr id="438" name="Google Shape;438;g2790a255603_1_199"/>
          <p:cNvPicPr preferRelativeResize="0"/>
          <p:nvPr/>
        </p:nvPicPr>
        <p:blipFill>
          <a:blip r:embed="rId3">
            <a:alphaModFix/>
          </a:blip>
          <a:stretch>
            <a:fillRect/>
          </a:stretch>
        </p:blipFill>
        <p:spPr>
          <a:xfrm>
            <a:off x="6280738" y="876300"/>
            <a:ext cx="2466975" cy="1847850"/>
          </a:xfrm>
          <a:prstGeom prst="rect">
            <a:avLst/>
          </a:prstGeom>
          <a:noFill/>
          <a:ln cap="flat" cmpd="sng" w="19050">
            <a:solidFill>
              <a:schemeClr val="dk1"/>
            </a:solidFill>
            <a:prstDash val="solid"/>
            <a:round/>
            <a:headEnd len="sm" w="sm" type="none"/>
            <a:tailEnd len="sm" w="sm" type="none"/>
          </a:ln>
        </p:spPr>
      </p:pic>
      <p:pic>
        <p:nvPicPr>
          <p:cNvPr id="439" name="Google Shape;439;g2790a255603_1_199"/>
          <p:cNvPicPr preferRelativeResize="0"/>
          <p:nvPr/>
        </p:nvPicPr>
        <p:blipFill>
          <a:blip r:embed="rId4">
            <a:alphaModFix/>
          </a:blip>
          <a:stretch>
            <a:fillRect/>
          </a:stretch>
        </p:blipFill>
        <p:spPr>
          <a:xfrm>
            <a:off x="6561738" y="3060200"/>
            <a:ext cx="1905000" cy="1905000"/>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790a255603_3_79"/>
          <p:cNvSpPr/>
          <p:nvPr/>
        </p:nvSpPr>
        <p:spPr>
          <a:xfrm>
            <a:off x="4419600" y="2190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790a255603_3_79"/>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Initial DEX Offering (IDO)</a:t>
            </a:r>
            <a:endParaRPr sz="3500" cap="none">
              <a:latin typeface="Arial Rounded"/>
              <a:ea typeface="Arial Rounded"/>
              <a:cs typeface="Arial Rounded"/>
              <a:sym typeface="Arial Rounded"/>
            </a:endParaRPr>
          </a:p>
        </p:txBody>
      </p:sp>
      <p:pic>
        <p:nvPicPr>
          <p:cNvPr id="446" name="Google Shape;446;g2790a255603_3_79"/>
          <p:cNvPicPr preferRelativeResize="0"/>
          <p:nvPr/>
        </p:nvPicPr>
        <p:blipFill>
          <a:blip r:embed="rId3">
            <a:alphaModFix/>
          </a:blip>
          <a:stretch>
            <a:fillRect/>
          </a:stretch>
        </p:blipFill>
        <p:spPr>
          <a:xfrm>
            <a:off x="674650" y="1744463"/>
            <a:ext cx="1497574" cy="1497600"/>
          </a:xfrm>
          <a:prstGeom prst="rect">
            <a:avLst/>
          </a:prstGeom>
          <a:noFill/>
          <a:ln>
            <a:noFill/>
          </a:ln>
        </p:spPr>
      </p:pic>
      <p:pic>
        <p:nvPicPr>
          <p:cNvPr id="447" name="Google Shape;447;g2790a255603_3_79"/>
          <p:cNvPicPr preferRelativeResize="0"/>
          <p:nvPr/>
        </p:nvPicPr>
        <p:blipFill>
          <a:blip r:embed="rId4">
            <a:alphaModFix/>
          </a:blip>
          <a:stretch>
            <a:fillRect/>
          </a:stretch>
        </p:blipFill>
        <p:spPr>
          <a:xfrm>
            <a:off x="6743150" y="1292225"/>
            <a:ext cx="1596698" cy="1596698"/>
          </a:xfrm>
          <a:prstGeom prst="rect">
            <a:avLst/>
          </a:prstGeom>
          <a:noFill/>
          <a:ln>
            <a:noFill/>
          </a:ln>
        </p:spPr>
      </p:pic>
      <p:pic>
        <p:nvPicPr>
          <p:cNvPr id="448" name="Google Shape;448;g2790a255603_3_79"/>
          <p:cNvPicPr preferRelativeResize="0"/>
          <p:nvPr/>
        </p:nvPicPr>
        <p:blipFill>
          <a:blip r:embed="rId5">
            <a:alphaModFix/>
          </a:blip>
          <a:stretch>
            <a:fillRect/>
          </a:stretch>
        </p:blipFill>
        <p:spPr>
          <a:xfrm>
            <a:off x="3637337" y="1558588"/>
            <a:ext cx="1869325" cy="1869325"/>
          </a:xfrm>
          <a:prstGeom prst="rect">
            <a:avLst/>
          </a:prstGeom>
          <a:noFill/>
          <a:ln>
            <a:noFill/>
          </a:ln>
        </p:spPr>
      </p:pic>
      <p:sp>
        <p:nvSpPr>
          <p:cNvPr id="449" name="Google Shape;449;g2790a255603_3_79"/>
          <p:cNvSpPr txBox="1"/>
          <p:nvPr/>
        </p:nvSpPr>
        <p:spPr>
          <a:xfrm>
            <a:off x="7049400" y="2967725"/>
            <a:ext cx="159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007A"/>
                </a:solidFill>
                <a:latin typeface="Georgia"/>
                <a:ea typeface="Georgia"/>
                <a:cs typeface="Georgia"/>
                <a:sym typeface="Georgia"/>
              </a:rPr>
              <a:t>UNISWAP</a:t>
            </a:r>
            <a:endParaRPr sz="2100">
              <a:solidFill>
                <a:srgbClr val="FF007A"/>
              </a:solidFill>
              <a:latin typeface="Georgia"/>
              <a:ea typeface="Georgia"/>
              <a:cs typeface="Georgia"/>
              <a:sym typeface="Georgia"/>
            </a:endParaRPr>
          </a:p>
        </p:txBody>
      </p:sp>
      <p:pic>
        <p:nvPicPr>
          <p:cNvPr id="450" name="Google Shape;450;g2790a255603_3_79"/>
          <p:cNvPicPr preferRelativeResize="0"/>
          <p:nvPr/>
        </p:nvPicPr>
        <p:blipFill>
          <a:blip r:embed="rId6">
            <a:alphaModFix/>
          </a:blip>
          <a:stretch>
            <a:fillRect/>
          </a:stretch>
        </p:blipFill>
        <p:spPr>
          <a:xfrm rot="-2460029">
            <a:off x="2027656" y="3150726"/>
            <a:ext cx="1655490" cy="1485226"/>
          </a:xfrm>
          <a:prstGeom prst="rect">
            <a:avLst/>
          </a:prstGeom>
          <a:noFill/>
          <a:ln>
            <a:noFill/>
          </a:ln>
        </p:spPr>
      </p:pic>
      <p:pic>
        <p:nvPicPr>
          <p:cNvPr id="451" name="Google Shape;451;g2790a255603_3_79"/>
          <p:cNvPicPr preferRelativeResize="0"/>
          <p:nvPr/>
        </p:nvPicPr>
        <p:blipFill>
          <a:blip r:embed="rId6">
            <a:alphaModFix/>
          </a:blip>
          <a:stretch>
            <a:fillRect/>
          </a:stretch>
        </p:blipFill>
        <p:spPr>
          <a:xfrm rot="-2460029">
            <a:off x="5436506" y="3249826"/>
            <a:ext cx="1655490" cy="1485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790a255603_1_21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2790a255603_1_212"/>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Security Token Offerings </a:t>
            </a:r>
            <a:r>
              <a:rPr lang="en" sz="4000">
                <a:latin typeface="Arial Rounded"/>
                <a:ea typeface="Arial Rounded"/>
                <a:cs typeface="Arial Rounded"/>
                <a:sym typeface="Arial Rounded"/>
              </a:rPr>
              <a:t>(STOs)</a:t>
            </a:r>
            <a:endParaRPr sz="3500" cap="none">
              <a:latin typeface="Arial Rounded"/>
              <a:ea typeface="Arial Rounded"/>
              <a:cs typeface="Arial Rounded"/>
              <a:sym typeface="Arial Rounded"/>
            </a:endParaRPr>
          </a:p>
        </p:txBody>
      </p:sp>
      <p:sp>
        <p:nvSpPr>
          <p:cNvPr id="458" name="Google Shape;458;g2790a255603_1_212"/>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500"/>
              </a:spcBef>
              <a:spcAft>
                <a:spcPts val="0"/>
              </a:spcAft>
              <a:buSzPts val="3000"/>
              <a:buChar char="•"/>
            </a:pPr>
            <a:r>
              <a:rPr lang="en"/>
              <a:t>Governments Regulate Token Offerings</a:t>
            </a:r>
            <a:endParaRPr/>
          </a:p>
          <a:p>
            <a:pPr indent="-419100" lvl="0" marL="457200" rtl="0" algn="l">
              <a:lnSpc>
                <a:spcPct val="115000"/>
              </a:lnSpc>
              <a:spcBef>
                <a:spcPts val="500"/>
              </a:spcBef>
              <a:spcAft>
                <a:spcPts val="0"/>
              </a:spcAft>
              <a:buSzPts val="3000"/>
              <a:buChar char="•"/>
            </a:pPr>
            <a:r>
              <a:rPr lang="en"/>
              <a:t>FATF Guidelines</a:t>
            </a:r>
            <a:endParaRPr/>
          </a:p>
          <a:p>
            <a:pPr indent="-419100" lvl="0" marL="457200" rtl="0" algn="l">
              <a:lnSpc>
                <a:spcPct val="115000"/>
              </a:lnSpc>
              <a:spcBef>
                <a:spcPts val="500"/>
              </a:spcBef>
              <a:spcAft>
                <a:spcPts val="0"/>
              </a:spcAft>
              <a:buSzPts val="3000"/>
              <a:buChar char="•"/>
            </a:pPr>
            <a:r>
              <a:rPr lang="en"/>
              <a:t>Backed by Financial Assets</a:t>
            </a:r>
            <a:endParaRPr/>
          </a:p>
          <a:p>
            <a:pPr indent="-419100" lvl="0" marL="457200" rtl="0" algn="l">
              <a:lnSpc>
                <a:spcPct val="115000"/>
              </a:lnSpc>
              <a:spcBef>
                <a:spcPts val="500"/>
              </a:spcBef>
              <a:spcAft>
                <a:spcPts val="0"/>
              </a:spcAft>
              <a:buSzPts val="3000"/>
              <a:buChar char="•"/>
            </a:pPr>
            <a:r>
              <a:rPr lang="en"/>
              <a:t>STO Process:</a:t>
            </a:r>
            <a:endParaRPr/>
          </a:p>
          <a:p>
            <a:pPr indent="-317500" lvl="1" marL="914400" rtl="0" algn="l">
              <a:lnSpc>
                <a:spcPct val="115000"/>
              </a:lnSpc>
              <a:spcBef>
                <a:spcPts val="500"/>
              </a:spcBef>
              <a:spcAft>
                <a:spcPts val="0"/>
              </a:spcAft>
              <a:buSzPts val="1400"/>
              <a:buChar char="–"/>
            </a:pPr>
            <a:r>
              <a:rPr lang="en"/>
              <a:t>Asset Tokenization</a:t>
            </a:r>
            <a:endParaRPr/>
          </a:p>
          <a:p>
            <a:pPr indent="-317500" lvl="1" marL="914400" rtl="0" algn="l">
              <a:lnSpc>
                <a:spcPct val="115000"/>
              </a:lnSpc>
              <a:spcBef>
                <a:spcPts val="500"/>
              </a:spcBef>
              <a:spcAft>
                <a:spcPts val="0"/>
              </a:spcAft>
              <a:buSzPts val="1400"/>
              <a:buChar char="–"/>
            </a:pPr>
            <a:r>
              <a:rPr lang="en"/>
              <a:t>Regulatory Approval</a:t>
            </a:r>
            <a:endParaRPr/>
          </a:p>
          <a:p>
            <a:pPr indent="-317500" lvl="1" marL="914400" rtl="0" algn="l">
              <a:lnSpc>
                <a:spcPct val="115000"/>
              </a:lnSpc>
              <a:spcBef>
                <a:spcPts val="500"/>
              </a:spcBef>
              <a:spcAft>
                <a:spcPts val="0"/>
              </a:spcAft>
              <a:buSzPts val="1400"/>
              <a:buChar char="–"/>
            </a:pPr>
            <a:r>
              <a:rPr lang="en"/>
              <a:t>Token Offering</a:t>
            </a:r>
            <a:endParaRPr/>
          </a:p>
          <a:p>
            <a:pPr indent="-419100" lvl="0" marL="457200" rtl="0" algn="l">
              <a:lnSpc>
                <a:spcPct val="115000"/>
              </a:lnSpc>
              <a:spcBef>
                <a:spcPts val="500"/>
              </a:spcBef>
              <a:spcAft>
                <a:spcPts val="0"/>
              </a:spcAft>
              <a:buSzPts val="3000"/>
              <a:buChar char="•"/>
            </a:pPr>
            <a:r>
              <a:rPr b="1" lang="en"/>
              <a:t>Examples: </a:t>
            </a:r>
            <a:r>
              <a:rPr lang="en"/>
              <a:t>tZERO, Harbor, Neufund</a:t>
            </a:r>
            <a:endParaRPr/>
          </a:p>
        </p:txBody>
      </p:sp>
      <p:pic>
        <p:nvPicPr>
          <p:cNvPr id="459" name="Google Shape;459;g2790a255603_1_212"/>
          <p:cNvPicPr preferRelativeResize="0"/>
          <p:nvPr/>
        </p:nvPicPr>
        <p:blipFill>
          <a:blip r:embed="rId3">
            <a:alphaModFix/>
          </a:blip>
          <a:stretch>
            <a:fillRect/>
          </a:stretch>
        </p:blipFill>
        <p:spPr>
          <a:xfrm>
            <a:off x="6509148" y="836498"/>
            <a:ext cx="1735250" cy="1735250"/>
          </a:xfrm>
          <a:prstGeom prst="rect">
            <a:avLst/>
          </a:prstGeom>
          <a:noFill/>
          <a:ln cap="flat" cmpd="sng" w="19050">
            <a:solidFill>
              <a:schemeClr val="dk1"/>
            </a:solidFill>
            <a:prstDash val="solid"/>
            <a:round/>
            <a:headEnd len="sm" w="sm" type="none"/>
            <a:tailEnd len="sm" w="sm" type="none"/>
          </a:ln>
        </p:spPr>
      </p:pic>
      <p:pic>
        <p:nvPicPr>
          <p:cNvPr id="460" name="Google Shape;460;g2790a255603_1_212"/>
          <p:cNvPicPr preferRelativeResize="0"/>
          <p:nvPr/>
        </p:nvPicPr>
        <p:blipFill>
          <a:blip r:embed="rId4">
            <a:alphaModFix/>
          </a:blip>
          <a:stretch>
            <a:fillRect/>
          </a:stretch>
        </p:blipFill>
        <p:spPr>
          <a:xfrm>
            <a:off x="6575822" y="2947422"/>
            <a:ext cx="1601900" cy="1814474"/>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78ba69696d_1_20"/>
          <p:cNvSpPr txBox="1"/>
          <p:nvPr>
            <p:ph idx="1" type="body"/>
          </p:nvPr>
        </p:nvSpPr>
        <p:spPr>
          <a:xfrm>
            <a:off x="0" y="1200150"/>
            <a:ext cx="4227900" cy="39432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0"/>
              </a:spcBef>
              <a:spcAft>
                <a:spcPts val="0"/>
              </a:spcAft>
              <a:buSzPts val="3000"/>
              <a:buChar char="•"/>
            </a:pPr>
            <a:r>
              <a:rPr lang="en"/>
              <a:t>AltCoins: Bitcoin Alternatives</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Diverse Crypto Landscape</a:t>
            </a:r>
            <a:endParaRPr/>
          </a:p>
          <a:p>
            <a:pPr indent="0" lvl="0" marL="0" rtl="0" algn="l">
              <a:lnSpc>
                <a:spcPct val="100000"/>
              </a:lnSpc>
              <a:spcBef>
                <a:spcPts val="0"/>
              </a:spcBef>
              <a:spcAft>
                <a:spcPts val="0"/>
              </a:spcAft>
              <a:buNone/>
            </a:pPr>
            <a:r>
              <a:t/>
            </a:r>
            <a:endParaRPr/>
          </a:p>
          <a:p>
            <a:pPr indent="-419100" lvl="0" marL="457200" rtl="0" algn="l">
              <a:lnSpc>
                <a:spcPct val="100000"/>
              </a:lnSpc>
              <a:spcBef>
                <a:spcPts val="0"/>
              </a:spcBef>
              <a:spcAft>
                <a:spcPts val="0"/>
              </a:spcAft>
              <a:buSzPts val="3000"/>
              <a:buChar char="•"/>
            </a:pPr>
            <a:r>
              <a:rPr lang="en"/>
              <a:t>New Use Cases</a:t>
            </a:r>
            <a:endParaRPr/>
          </a:p>
          <a:p>
            <a:pPr indent="0" lvl="0" marL="0" rtl="0" algn="l">
              <a:lnSpc>
                <a:spcPct val="100000"/>
              </a:lnSpc>
              <a:spcBef>
                <a:spcPts val="0"/>
              </a:spcBef>
              <a:spcAft>
                <a:spcPts val="0"/>
              </a:spcAft>
              <a:buNone/>
            </a:pPr>
            <a:r>
              <a:t/>
            </a:r>
            <a:endParaRPr/>
          </a:p>
        </p:txBody>
      </p:sp>
      <p:sp>
        <p:nvSpPr>
          <p:cNvPr id="102" name="Google Shape;102;g278ba69696d_1_20"/>
          <p:cNvSpPr txBox="1"/>
          <p:nvPr>
            <p:ph type="title"/>
          </p:nvPr>
        </p:nvSpPr>
        <p:spPr>
          <a:xfrm>
            <a:off x="0" y="0"/>
            <a:ext cx="9144000" cy="624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AltCoins</a:t>
            </a:r>
            <a:endParaRPr sz="3500" cap="none">
              <a:latin typeface="Arial Rounded"/>
              <a:ea typeface="Arial Rounded"/>
              <a:cs typeface="Arial Rounded"/>
              <a:sym typeface="Arial Rounded"/>
            </a:endParaRPr>
          </a:p>
        </p:txBody>
      </p:sp>
      <p:grpSp>
        <p:nvGrpSpPr>
          <p:cNvPr id="103" name="Google Shape;103;g278ba69696d_1_20"/>
          <p:cNvGrpSpPr/>
          <p:nvPr/>
        </p:nvGrpSpPr>
        <p:grpSpPr>
          <a:xfrm>
            <a:off x="4419600" y="754900"/>
            <a:ext cx="4572200" cy="4202275"/>
            <a:chOff x="4419600" y="754900"/>
            <a:chExt cx="4572200" cy="4202275"/>
          </a:xfrm>
        </p:grpSpPr>
        <p:sp>
          <p:nvSpPr>
            <p:cNvPr id="104" name="Google Shape;104;g278ba69696d_1_2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g278ba69696d_1_20"/>
            <p:cNvPicPr preferRelativeResize="0"/>
            <p:nvPr/>
          </p:nvPicPr>
          <p:blipFill rotWithShape="1">
            <a:blip r:embed="rId3">
              <a:alphaModFix/>
            </a:blip>
            <a:srcRect b="0" l="32574" r="-1166" t="2647"/>
            <a:stretch/>
          </p:blipFill>
          <p:spPr>
            <a:xfrm>
              <a:off x="4523300" y="2298575"/>
              <a:ext cx="4468500" cy="2658600"/>
            </a:xfrm>
            <a:prstGeom prst="parallelogram">
              <a:avLst>
                <a:gd fmla="val 25000" name="adj"/>
              </a:avLst>
            </a:prstGeom>
            <a:noFill/>
            <a:ln>
              <a:noFill/>
            </a:ln>
          </p:spPr>
        </p:pic>
        <p:pic>
          <p:nvPicPr>
            <p:cNvPr id="106" name="Google Shape;106;g278ba69696d_1_20"/>
            <p:cNvPicPr preferRelativeResize="0"/>
            <p:nvPr/>
          </p:nvPicPr>
          <p:blipFill>
            <a:blip r:embed="rId4">
              <a:alphaModFix/>
            </a:blip>
            <a:stretch>
              <a:fillRect/>
            </a:stretch>
          </p:blipFill>
          <p:spPr>
            <a:xfrm>
              <a:off x="6173325" y="754900"/>
              <a:ext cx="2552174" cy="1739150"/>
            </a:xfrm>
            <a:prstGeom prst="rect">
              <a:avLst/>
            </a:prstGeom>
            <a:noFill/>
            <a:ln>
              <a:noFill/>
            </a:ln>
          </p:spPr>
        </p:pic>
        <p:pic>
          <p:nvPicPr>
            <p:cNvPr id="107" name="Google Shape;107;g278ba69696d_1_20"/>
            <p:cNvPicPr preferRelativeResize="0"/>
            <p:nvPr/>
          </p:nvPicPr>
          <p:blipFill rotWithShape="1">
            <a:blip r:embed="rId3">
              <a:alphaModFix/>
            </a:blip>
            <a:srcRect b="61362" l="28396" r="57847" t="7181"/>
            <a:stretch/>
          </p:blipFill>
          <p:spPr>
            <a:xfrm>
              <a:off x="5295025" y="1256225"/>
              <a:ext cx="878301" cy="842000"/>
            </a:xfrm>
            <a:prstGeom prst="rect">
              <a:avLst/>
            </a:prstGeom>
            <a:noFill/>
            <a:ln>
              <a:noFill/>
            </a:ln>
          </p:spPr>
        </p:pic>
        <p:pic>
          <p:nvPicPr>
            <p:cNvPr id="108" name="Google Shape;108;g278ba69696d_1_20"/>
            <p:cNvPicPr preferRelativeResize="0"/>
            <p:nvPr/>
          </p:nvPicPr>
          <p:blipFill rotWithShape="1">
            <a:blip r:embed="rId3">
              <a:alphaModFix/>
            </a:blip>
            <a:srcRect b="61362" l="13325" r="71818" t="7181"/>
            <a:stretch/>
          </p:blipFill>
          <p:spPr>
            <a:xfrm>
              <a:off x="4465675" y="1910175"/>
              <a:ext cx="1205850" cy="10704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797041173d_0_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2797041173d_0_0"/>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Forks</a:t>
            </a:r>
            <a:endParaRPr sz="3500" cap="none">
              <a:latin typeface="Arial Rounded"/>
              <a:ea typeface="Arial Rounded"/>
              <a:cs typeface="Arial Rounded"/>
              <a:sym typeface="Arial Rounded"/>
            </a:endParaRPr>
          </a:p>
        </p:txBody>
      </p:sp>
      <p:sp>
        <p:nvSpPr>
          <p:cNvPr id="467" name="Google Shape;467;g2797041173d_0_0"/>
          <p:cNvSpPr txBox="1"/>
          <p:nvPr>
            <p:ph idx="1" type="body"/>
          </p:nvPr>
        </p:nvSpPr>
        <p:spPr>
          <a:xfrm>
            <a:off x="-102000" y="842113"/>
            <a:ext cx="9144000" cy="4155300"/>
          </a:xfrm>
          <a:prstGeom prst="rect">
            <a:avLst/>
          </a:prstGeom>
          <a:noFill/>
          <a:ln>
            <a:noFill/>
          </a:ln>
        </p:spPr>
        <p:txBody>
          <a:bodyPr anchorCtr="0" anchor="t" bIns="34275" lIns="68575" spcFirstLastPara="1" rIns="68575" wrap="square" tIns="34275">
            <a:normAutofit/>
          </a:bodyPr>
          <a:lstStyle/>
          <a:p>
            <a:pPr indent="-381000" lvl="0" marL="457200" rtl="0" algn="l">
              <a:lnSpc>
                <a:spcPct val="115000"/>
              </a:lnSpc>
              <a:spcBef>
                <a:spcPts val="500"/>
              </a:spcBef>
              <a:spcAft>
                <a:spcPts val="0"/>
              </a:spcAft>
              <a:buSzPts val="2400"/>
              <a:buChar char="•"/>
            </a:pPr>
            <a:r>
              <a:rPr lang="en"/>
              <a:t>Blockchain Split, New Chain</a:t>
            </a:r>
            <a:endParaRPr/>
          </a:p>
          <a:p>
            <a:pPr indent="-381000" lvl="0" marL="457200" rtl="0" algn="l">
              <a:lnSpc>
                <a:spcPct val="115000"/>
              </a:lnSpc>
              <a:spcBef>
                <a:spcPts val="0"/>
              </a:spcBef>
              <a:spcAft>
                <a:spcPts val="0"/>
              </a:spcAft>
              <a:buSzPts val="2400"/>
              <a:buChar char="•"/>
            </a:pPr>
            <a:r>
              <a:rPr lang="en"/>
              <a:t>Community Agreement Needed</a:t>
            </a:r>
            <a:endParaRPr/>
          </a:p>
          <a:p>
            <a:pPr indent="-381000" lvl="0" marL="457200" rtl="0" algn="l">
              <a:lnSpc>
                <a:spcPct val="115000"/>
              </a:lnSpc>
              <a:spcBef>
                <a:spcPts val="0"/>
              </a:spcBef>
              <a:spcAft>
                <a:spcPts val="0"/>
              </a:spcAft>
              <a:buSzPts val="2400"/>
              <a:buChar char="•"/>
            </a:pPr>
            <a:r>
              <a:rPr lang="en"/>
              <a:t>PoW:</a:t>
            </a:r>
            <a:endParaRPr/>
          </a:p>
          <a:p>
            <a:pPr indent="-381000" lvl="1" marL="914400" rtl="0" algn="l">
              <a:lnSpc>
                <a:spcPct val="115000"/>
              </a:lnSpc>
              <a:spcBef>
                <a:spcPts val="0"/>
              </a:spcBef>
              <a:spcAft>
                <a:spcPts val="0"/>
              </a:spcAft>
              <a:buSzPts val="2400"/>
              <a:buChar char="–"/>
            </a:pPr>
            <a:r>
              <a:rPr lang="en" sz="2400"/>
              <a:t>Top miners Initiate</a:t>
            </a:r>
            <a:endParaRPr sz="2400"/>
          </a:p>
          <a:p>
            <a:pPr indent="-381000" lvl="1" marL="914400" rtl="0" algn="l">
              <a:lnSpc>
                <a:spcPct val="115000"/>
              </a:lnSpc>
              <a:spcBef>
                <a:spcPts val="0"/>
              </a:spcBef>
              <a:spcAft>
                <a:spcPts val="0"/>
              </a:spcAft>
              <a:buSzPts val="2400"/>
              <a:buChar char="–"/>
            </a:pPr>
            <a:r>
              <a:rPr lang="en" sz="2400"/>
              <a:t>Requires Computational Power</a:t>
            </a:r>
            <a:endParaRPr sz="2400"/>
          </a:p>
          <a:p>
            <a:pPr indent="-381000" lvl="0" marL="457200" rtl="0" algn="l">
              <a:lnSpc>
                <a:spcPct val="115000"/>
              </a:lnSpc>
              <a:spcBef>
                <a:spcPts val="0"/>
              </a:spcBef>
              <a:spcAft>
                <a:spcPts val="0"/>
              </a:spcAft>
              <a:buSzPts val="2400"/>
              <a:buChar char="•"/>
            </a:pPr>
            <a:r>
              <a:rPr lang="en"/>
              <a:t>PoS:</a:t>
            </a:r>
            <a:endParaRPr/>
          </a:p>
          <a:p>
            <a:pPr indent="-381000" lvl="1" marL="914400" rtl="0" algn="l">
              <a:lnSpc>
                <a:spcPct val="115000"/>
              </a:lnSpc>
              <a:spcBef>
                <a:spcPts val="0"/>
              </a:spcBef>
              <a:spcAft>
                <a:spcPts val="0"/>
              </a:spcAft>
              <a:buSzPts val="2400"/>
              <a:buChar char="–"/>
            </a:pPr>
            <a:r>
              <a:rPr lang="en" sz="2400"/>
              <a:t>Top Stakers Vote</a:t>
            </a:r>
            <a:endParaRPr sz="2400"/>
          </a:p>
          <a:p>
            <a:pPr indent="-381000" lvl="0" marL="457200" rtl="0" algn="l">
              <a:lnSpc>
                <a:spcPct val="115000"/>
              </a:lnSpc>
              <a:spcBef>
                <a:spcPts val="0"/>
              </a:spcBef>
              <a:spcAft>
                <a:spcPts val="0"/>
              </a:spcAft>
              <a:buSzPts val="2400"/>
              <a:buChar char="•"/>
            </a:pPr>
            <a:r>
              <a:rPr b="1" lang="en"/>
              <a:t>Examples: </a:t>
            </a:r>
            <a:r>
              <a:rPr lang="en"/>
              <a:t>Bitcoin and Bitcoin Cash</a:t>
            </a:r>
            <a:endParaRPr/>
          </a:p>
          <a:p>
            <a:pPr indent="457200" lvl="0" marL="457200" rtl="0" algn="l">
              <a:spcBef>
                <a:spcPts val="500"/>
              </a:spcBef>
              <a:spcAft>
                <a:spcPts val="0"/>
              </a:spcAft>
              <a:buNone/>
            </a:pPr>
            <a:r>
              <a:rPr lang="en"/>
              <a:t>(5 BTC ⇒ 5 BCH)</a:t>
            </a:r>
            <a:endParaRPr/>
          </a:p>
        </p:txBody>
      </p:sp>
      <p:pic>
        <p:nvPicPr>
          <p:cNvPr id="468" name="Google Shape;468;g2797041173d_0_0"/>
          <p:cNvPicPr preferRelativeResize="0"/>
          <p:nvPr/>
        </p:nvPicPr>
        <p:blipFill>
          <a:blip r:embed="rId3">
            <a:alphaModFix/>
          </a:blip>
          <a:stretch>
            <a:fillRect/>
          </a:stretch>
        </p:blipFill>
        <p:spPr>
          <a:xfrm>
            <a:off x="5247275" y="975111"/>
            <a:ext cx="3645800" cy="3889326"/>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797041181c_1_0"/>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Forks</a:t>
            </a:r>
            <a:endParaRPr sz="3500" cap="none">
              <a:latin typeface="Arial Rounded"/>
              <a:ea typeface="Arial Rounded"/>
              <a:cs typeface="Arial Rounded"/>
              <a:sym typeface="Arial Rounded"/>
            </a:endParaRPr>
          </a:p>
        </p:txBody>
      </p:sp>
      <p:cxnSp>
        <p:nvCxnSpPr>
          <p:cNvPr id="474" name="Google Shape;474;g2797041181c_1_0"/>
          <p:cNvCxnSpPr>
            <a:stCxn id="475" idx="2"/>
            <a:endCxn id="476" idx="1"/>
          </p:cNvCxnSpPr>
          <p:nvPr/>
        </p:nvCxnSpPr>
        <p:spPr>
          <a:xfrm>
            <a:off x="1023450" y="2724150"/>
            <a:ext cx="609600" cy="8514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477" name="Google Shape;477;g2797041181c_1_0"/>
          <p:cNvCxnSpPr>
            <a:stCxn id="475" idx="2"/>
            <a:endCxn id="478" idx="1"/>
          </p:cNvCxnSpPr>
          <p:nvPr/>
        </p:nvCxnSpPr>
        <p:spPr>
          <a:xfrm flipH="1" rot="10800000">
            <a:off x="1023450" y="1752150"/>
            <a:ext cx="609600" cy="972000"/>
          </a:xfrm>
          <a:prstGeom prst="bentConnector3">
            <a:avLst>
              <a:gd fmla="val 50000" name="adj1"/>
            </a:avLst>
          </a:prstGeom>
          <a:noFill/>
          <a:ln cap="flat" cmpd="sng" w="19050">
            <a:solidFill>
              <a:schemeClr val="dk1"/>
            </a:solidFill>
            <a:prstDash val="solid"/>
            <a:round/>
            <a:headEnd len="sm" w="sm" type="none"/>
            <a:tailEnd len="sm" w="sm" type="none"/>
          </a:ln>
        </p:spPr>
      </p:cxnSp>
      <p:sp>
        <p:nvSpPr>
          <p:cNvPr id="475" name="Google Shape;475;g2797041181c_1_0"/>
          <p:cNvSpPr/>
          <p:nvPr/>
        </p:nvSpPr>
        <p:spPr>
          <a:xfrm rot="-5400000">
            <a:off x="-859800" y="2461500"/>
            <a:ext cx="3241200" cy="525300"/>
          </a:xfrm>
          <a:prstGeom prst="roundRect">
            <a:avLst>
              <a:gd fmla="val 16667" name="adj"/>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Arial Rounded"/>
                <a:ea typeface="Arial Rounded"/>
                <a:cs typeface="Arial Rounded"/>
                <a:sym typeface="Arial Rounded"/>
              </a:rPr>
              <a:t>Types of  Forks</a:t>
            </a:r>
            <a:endParaRPr sz="2100">
              <a:solidFill>
                <a:schemeClr val="dk1"/>
              </a:solidFill>
              <a:latin typeface="Arial Rounded"/>
              <a:ea typeface="Arial Rounded"/>
              <a:cs typeface="Arial Rounded"/>
              <a:sym typeface="Arial Rounded"/>
            </a:endParaRPr>
          </a:p>
        </p:txBody>
      </p:sp>
      <p:sp>
        <p:nvSpPr>
          <p:cNvPr id="478" name="Google Shape;478;g2797041181c_1_0"/>
          <p:cNvSpPr/>
          <p:nvPr/>
        </p:nvSpPr>
        <p:spPr>
          <a:xfrm>
            <a:off x="1633050" y="1489375"/>
            <a:ext cx="1515600" cy="525300"/>
          </a:xfrm>
          <a:prstGeom prst="roundRect">
            <a:avLst>
              <a:gd fmla="val 16667" name="adj"/>
            </a:avLst>
          </a:prstGeom>
          <a:solidFill>
            <a:srgbClr val="FFF2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500"/>
              </a:spcBef>
              <a:spcAft>
                <a:spcPts val="0"/>
              </a:spcAft>
              <a:buClr>
                <a:schemeClr val="dk1"/>
              </a:buClr>
              <a:buSzPts val="1100"/>
              <a:buFont typeface="Arial"/>
              <a:buNone/>
            </a:pPr>
            <a:r>
              <a:rPr b="1" lang="en" sz="2200">
                <a:solidFill>
                  <a:schemeClr val="dk1"/>
                </a:solidFill>
                <a:latin typeface="Calibri"/>
                <a:ea typeface="Calibri"/>
                <a:cs typeface="Calibri"/>
                <a:sym typeface="Calibri"/>
              </a:rPr>
              <a:t>Hard Fork</a:t>
            </a:r>
            <a:endParaRPr sz="900">
              <a:solidFill>
                <a:srgbClr val="FFFFFF"/>
              </a:solidFill>
              <a:latin typeface="Roboto"/>
              <a:ea typeface="Roboto"/>
              <a:cs typeface="Roboto"/>
              <a:sym typeface="Roboto"/>
            </a:endParaRPr>
          </a:p>
        </p:txBody>
      </p:sp>
      <p:sp>
        <p:nvSpPr>
          <p:cNvPr id="476" name="Google Shape;476;g2797041181c_1_0"/>
          <p:cNvSpPr/>
          <p:nvPr/>
        </p:nvSpPr>
        <p:spPr>
          <a:xfrm>
            <a:off x="1633050" y="3312800"/>
            <a:ext cx="1515600" cy="525300"/>
          </a:xfrm>
          <a:prstGeom prst="roundRect">
            <a:avLst>
              <a:gd fmla="val 16667" name="adj"/>
            </a:avLst>
          </a:prstGeom>
          <a:solidFill>
            <a:srgbClr val="FFF2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Soft Fork</a:t>
            </a:r>
            <a:endParaRPr sz="900">
              <a:solidFill>
                <a:srgbClr val="FFFFFF"/>
              </a:solidFill>
              <a:latin typeface="Roboto"/>
              <a:ea typeface="Roboto"/>
              <a:cs typeface="Roboto"/>
              <a:sym typeface="Roboto"/>
            </a:endParaRPr>
          </a:p>
        </p:txBody>
      </p:sp>
      <p:grpSp>
        <p:nvGrpSpPr>
          <p:cNvPr id="479" name="Google Shape;479;g2797041181c_1_0"/>
          <p:cNvGrpSpPr/>
          <p:nvPr/>
        </p:nvGrpSpPr>
        <p:grpSpPr>
          <a:xfrm>
            <a:off x="4277650" y="1944475"/>
            <a:ext cx="4485400" cy="678800"/>
            <a:chOff x="4277650" y="2096875"/>
            <a:chExt cx="4485400" cy="678800"/>
          </a:xfrm>
        </p:grpSpPr>
        <p:sp>
          <p:nvSpPr>
            <p:cNvPr id="480" name="Google Shape;480;g2797041181c_1_0"/>
            <p:cNvSpPr txBox="1"/>
            <p:nvPr/>
          </p:nvSpPr>
          <p:spPr>
            <a:xfrm>
              <a:off x="4854100" y="2375475"/>
              <a:ext cx="940800" cy="400200"/>
            </a:xfrm>
            <a:prstGeom prst="rect">
              <a:avLst/>
            </a:prstGeom>
            <a:solidFill>
              <a:srgbClr val="45818E"/>
            </a:solidFill>
            <a:ln cap="flat" cmpd="sng" w="9525">
              <a:solidFill>
                <a:srgbClr val="11111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02</a:t>
              </a:r>
              <a:endParaRPr>
                <a:solidFill>
                  <a:schemeClr val="lt1"/>
                </a:solidFill>
                <a:latin typeface="Arial Rounded"/>
                <a:ea typeface="Arial Rounded"/>
                <a:cs typeface="Arial Rounded"/>
                <a:sym typeface="Arial Rounded"/>
              </a:endParaRPr>
            </a:p>
          </p:txBody>
        </p:sp>
        <p:sp>
          <p:nvSpPr>
            <p:cNvPr id="481" name="Google Shape;481;g2797041181c_1_0"/>
            <p:cNvSpPr txBox="1"/>
            <p:nvPr/>
          </p:nvSpPr>
          <p:spPr>
            <a:xfrm>
              <a:off x="6177675" y="2367825"/>
              <a:ext cx="940800" cy="400200"/>
            </a:xfrm>
            <a:prstGeom prst="rect">
              <a:avLst/>
            </a:prstGeom>
            <a:solidFill>
              <a:srgbClr val="45818E"/>
            </a:solidFill>
            <a:ln cap="flat" cmpd="sng" w="9525">
              <a:solidFill>
                <a:srgbClr val="11111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03</a:t>
              </a:r>
              <a:endParaRPr>
                <a:solidFill>
                  <a:schemeClr val="lt1"/>
                </a:solidFill>
                <a:latin typeface="Arial Rounded"/>
                <a:ea typeface="Arial Rounded"/>
                <a:cs typeface="Arial Rounded"/>
                <a:sym typeface="Arial Rounded"/>
              </a:endParaRPr>
            </a:p>
          </p:txBody>
        </p:sp>
        <p:sp>
          <p:nvSpPr>
            <p:cNvPr id="482" name="Google Shape;482;g2797041181c_1_0"/>
            <p:cNvSpPr txBox="1"/>
            <p:nvPr/>
          </p:nvSpPr>
          <p:spPr>
            <a:xfrm>
              <a:off x="7501250" y="2367825"/>
              <a:ext cx="940800" cy="400200"/>
            </a:xfrm>
            <a:prstGeom prst="rect">
              <a:avLst/>
            </a:prstGeom>
            <a:solidFill>
              <a:srgbClr val="45818E"/>
            </a:solidFill>
            <a:ln cap="flat" cmpd="sng" w="9525">
              <a:solidFill>
                <a:srgbClr val="11111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04</a:t>
              </a:r>
              <a:endParaRPr>
                <a:solidFill>
                  <a:schemeClr val="lt1"/>
                </a:solidFill>
                <a:latin typeface="Arial Rounded"/>
                <a:ea typeface="Arial Rounded"/>
                <a:cs typeface="Arial Rounded"/>
                <a:sym typeface="Arial Rounded"/>
              </a:endParaRPr>
            </a:p>
          </p:txBody>
        </p:sp>
        <p:sp>
          <p:nvSpPr>
            <p:cNvPr id="483" name="Google Shape;483;g2797041181c_1_0"/>
            <p:cNvSpPr/>
            <p:nvPr/>
          </p:nvSpPr>
          <p:spPr>
            <a:xfrm>
              <a:off x="4277650" y="2526975"/>
              <a:ext cx="576600" cy="97200"/>
            </a:xfrm>
            <a:prstGeom prst="rightArrow">
              <a:avLst>
                <a:gd fmla="val 50000" name="adj1"/>
                <a:gd fmla="val 50000" name="adj2"/>
              </a:avLst>
            </a:prstGeom>
            <a:solidFill>
              <a:schemeClr val="dk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797041181c_1_0"/>
            <p:cNvSpPr/>
            <p:nvPr/>
          </p:nvSpPr>
          <p:spPr>
            <a:xfrm>
              <a:off x="5794888" y="2519325"/>
              <a:ext cx="382800" cy="97200"/>
            </a:xfrm>
            <a:prstGeom prst="rightArrow">
              <a:avLst>
                <a:gd fmla="val 50000" name="adj1"/>
                <a:gd fmla="val 50000" name="adj2"/>
              </a:avLst>
            </a:prstGeom>
            <a:solidFill>
              <a:schemeClr val="dk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797041181c_1_0"/>
            <p:cNvSpPr/>
            <p:nvPr/>
          </p:nvSpPr>
          <p:spPr>
            <a:xfrm>
              <a:off x="7118475" y="2519325"/>
              <a:ext cx="382800" cy="97200"/>
            </a:xfrm>
            <a:prstGeom prst="rightArrow">
              <a:avLst>
                <a:gd fmla="val 50000" name="adj1"/>
                <a:gd fmla="val 50000" name="adj2"/>
              </a:avLst>
            </a:prstGeom>
            <a:solidFill>
              <a:schemeClr val="dk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797041181c_1_0"/>
            <p:cNvSpPr/>
            <p:nvPr/>
          </p:nvSpPr>
          <p:spPr>
            <a:xfrm>
              <a:off x="8442050" y="2519325"/>
              <a:ext cx="321000" cy="97200"/>
            </a:xfrm>
            <a:prstGeom prst="rightArrow">
              <a:avLst>
                <a:gd fmla="val 50000" name="adj1"/>
                <a:gd fmla="val 50000" name="adj2"/>
              </a:avLst>
            </a:prstGeom>
            <a:solidFill>
              <a:schemeClr val="dk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2797041181c_1_0"/>
            <p:cNvSpPr/>
            <p:nvPr/>
          </p:nvSpPr>
          <p:spPr>
            <a:xfrm>
              <a:off x="4277650" y="2096875"/>
              <a:ext cx="45600" cy="474000"/>
            </a:xfrm>
            <a:prstGeom prst="rect">
              <a:avLst/>
            </a:prstGeom>
            <a:solidFill>
              <a:schemeClr val="dk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g2797041181c_1_0"/>
          <p:cNvGrpSpPr/>
          <p:nvPr/>
        </p:nvGrpSpPr>
        <p:grpSpPr>
          <a:xfrm>
            <a:off x="3530525" y="1544275"/>
            <a:ext cx="5232525" cy="407850"/>
            <a:chOff x="3530525" y="1696675"/>
            <a:chExt cx="5232525" cy="407850"/>
          </a:xfrm>
        </p:grpSpPr>
        <p:sp>
          <p:nvSpPr>
            <p:cNvPr id="489" name="Google Shape;489;g2797041181c_1_0"/>
            <p:cNvSpPr txBox="1"/>
            <p:nvPr/>
          </p:nvSpPr>
          <p:spPr>
            <a:xfrm>
              <a:off x="3530525" y="1696675"/>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Clr>
                  <a:schemeClr val="dk1"/>
                </a:buClr>
                <a:buSzPts val="1100"/>
                <a:buFont typeface="Arial"/>
                <a:buNone/>
              </a:pPr>
              <a:r>
                <a:rPr lang="en">
                  <a:solidFill>
                    <a:schemeClr val="lt1"/>
                  </a:solidFill>
                  <a:latin typeface="Arial Rounded"/>
                  <a:ea typeface="Arial Rounded"/>
                  <a:cs typeface="Arial Rounded"/>
                  <a:sym typeface="Arial Rounded"/>
                </a:rPr>
                <a:t>Block 01</a:t>
              </a:r>
              <a:endParaRPr>
                <a:solidFill>
                  <a:schemeClr val="lt1"/>
                </a:solidFill>
                <a:latin typeface="Arial Rounded"/>
                <a:ea typeface="Arial Rounded"/>
                <a:cs typeface="Arial Rounded"/>
                <a:sym typeface="Arial Rounded"/>
              </a:endParaRPr>
            </a:p>
          </p:txBody>
        </p:sp>
        <p:sp>
          <p:nvSpPr>
            <p:cNvPr id="490" name="Google Shape;490;g2797041181c_1_0"/>
            <p:cNvSpPr txBox="1"/>
            <p:nvPr/>
          </p:nvSpPr>
          <p:spPr>
            <a:xfrm>
              <a:off x="4854100" y="1704325"/>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02</a:t>
              </a:r>
              <a:endParaRPr>
                <a:solidFill>
                  <a:schemeClr val="lt1"/>
                </a:solidFill>
                <a:latin typeface="Arial Rounded"/>
                <a:ea typeface="Arial Rounded"/>
                <a:cs typeface="Arial Rounded"/>
                <a:sym typeface="Arial Rounded"/>
              </a:endParaRPr>
            </a:p>
          </p:txBody>
        </p:sp>
        <p:sp>
          <p:nvSpPr>
            <p:cNvPr id="491" name="Google Shape;491;g2797041181c_1_0"/>
            <p:cNvSpPr txBox="1"/>
            <p:nvPr/>
          </p:nvSpPr>
          <p:spPr>
            <a:xfrm>
              <a:off x="6177675" y="1696675"/>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03</a:t>
              </a:r>
              <a:endParaRPr>
                <a:solidFill>
                  <a:schemeClr val="lt1"/>
                </a:solidFill>
                <a:latin typeface="Arial Rounded"/>
                <a:ea typeface="Arial Rounded"/>
                <a:cs typeface="Arial Rounded"/>
                <a:sym typeface="Arial Rounded"/>
              </a:endParaRPr>
            </a:p>
          </p:txBody>
        </p:sp>
        <p:sp>
          <p:nvSpPr>
            <p:cNvPr id="492" name="Google Shape;492;g2797041181c_1_0"/>
            <p:cNvSpPr txBox="1"/>
            <p:nvPr/>
          </p:nvSpPr>
          <p:spPr>
            <a:xfrm>
              <a:off x="7501250" y="1696675"/>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04</a:t>
              </a:r>
              <a:endParaRPr>
                <a:solidFill>
                  <a:schemeClr val="lt1"/>
                </a:solidFill>
                <a:latin typeface="Arial Rounded"/>
                <a:ea typeface="Arial Rounded"/>
                <a:cs typeface="Arial Rounded"/>
                <a:sym typeface="Arial Rounded"/>
              </a:endParaRPr>
            </a:p>
          </p:txBody>
        </p:sp>
        <p:sp>
          <p:nvSpPr>
            <p:cNvPr id="493" name="Google Shape;493;g2797041181c_1_0"/>
            <p:cNvSpPr/>
            <p:nvPr/>
          </p:nvSpPr>
          <p:spPr>
            <a:xfrm>
              <a:off x="4471325" y="1855825"/>
              <a:ext cx="382800" cy="9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797041181c_1_0"/>
            <p:cNvSpPr/>
            <p:nvPr/>
          </p:nvSpPr>
          <p:spPr>
            <a:xfrm>
              <a:off x="5794888" y="1848175"/>
              <a:ext cx="382800" cy="9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797041181c_1_0"/>
            <p:cNvSpPr/>
            <p:nvPr/>
          </p:nvSpPr>
          <p:spPr>
            <a:xfrm>
              <a:off x="7118475" y="1848175"/>
              <a:ext cx="382800" cy="9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797041181c_1_0"/>
            <p:cNvSpPr/>
            <p:nvPr/>
          </p:nvSpPr>
          <p:spPr>
            <a:xfrm>
              <a:off x="8442050" y="1848175"/>
              <a:ext cx="321000" cy="9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g2797041181c_1_0"/>
          <p:cNvSpPr txBox="1"/>
          <p:nvPr/>
        </p:nvSpPr>
        <p:spPr>
          <a:xfrm>
            <a:off x="3530525" y="1944475"/>
            <a:ext cx="7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Coin A</a:t>
            </a:r>
            <a:endParaRPr b="1">
              <a:latin typeface="Calibri"/>
              <a:ea typeface="Calibri"/>
              <a:cs typeface="Calibri"/>
              <a:sym typeface="Calibri"/>
            </a:endParaRPr>
          </a:p>
        </p:txBody>
      </p:sp>
      <p:sp>
        <p:nvSpPr>
          <p:cNvPr id="498" name="Google Shape;498;g2797041181c_1_0"/>
          <p:cNvSpPr txBox="1"/>
          <p:nvPr/>
        </p:nvSpPr>
        <p:spPr>
          <a:xfrm>
            <a:off x="4876200" y="2647950"/>
            <a:ext cx="7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Coin B</a:t>
            </a:r>
            <a:endParaRPr b="1">
              <a:solidFill>
                <a:schemeClr val="dk1"/>
              </a:solidFill>
              <a:latin typeface="Calibri"/>
              <a:ea typeface="Calibri"/>
              <a:cs typeface="Calibri"/>
              <a:sym typeface="Calibri"/>
            </a:endParaRPr>
          </a:p>
        </p:txBody>
      </p:sp>
      <p:grpSp>
        <p:nvGrpSpPr>
          <p:cNvPr id="499" name="Google Shape;499;g2797041181c_1_0"/>
          <p:cNvGrpSpPr/>
          <p:nvPr/>
        </p:nvGrpSpPr>
        <p:grpSpPr>
          <a:xfrm>
            <a:off x="3530525" y="3367700"/>
            <a:ext cx="5232525" cy="407850"/>
            <a:chOff x="3530525" y="3520100"/>
            <a:chExt cx="5232525" cy="407850"/>
          </a:xfrm>
        </p:grpSpPr>
        <p:sp>
          <p:nvSpPr>
            <p:cNvPr id="500" name="Google Shape;500;g2797041181c_1_0"/>
            <p:cNvSpPr txBox="1"/>
            <p:nvPr/>
          </p:nvSpPr>
          <p:spPr>
            <a:xfrm>
              <a:off x="3530525" y="3520100"/>
              <a:ext cx="940800" cy="400200"/>
            </a:xfrm>
            <a:prstGeom prst="rect">
              <a:avLst/>
            </a:prstGeom>
            <a:solidFill>
              <a:srgbClr val="6AA84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01</a:t>
              </a:r>
              <a:endParaRPr>
                <a:solidFill>
                  <a:schemeClr val="lt1"/>
                </a:solidFill>
                <a:latin typeface="Arial Rounded"/>
                <a:ea typeface="Arial Rounded"/>
                <a:cs typeface="Arial Rounded"/>
                <a:sym typeface="Arial Rounded"/>
              </a:endParaRPr>
            </a:p>
          </p:txBody>
        </p:sp>
        <p:sp>
          <p:nvSpPr>
            <p:cNvPr id="501" name="Google Shape;501;g2797041181c_1_0"/>
            <p:cNvSpPr txBox="1"/>
            <p:nvPr/>
          </p:nvSpPr>
          <p:spPr>
            <a:xfrm>
              <a:off x="4854100" y="3527750"/>
              <a:ext cx="940800" cy="400200"/>
            </a:xfrm>
            <a:prstGeom prst="rect">
              <a:avLst/>
            </a:prstGeom>
            <a:solidFill>
              <a:srgbClr val="6AA84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02</a:t>
              </a:r>
              <a:endParaRPr>
                <a:solidFill>
                  <a:schemeClr val="lt1"/>
                </a:solidFill>
                <a:latin typeface="Arial Rounded"/>
                <a:ea typeface="Arial Rounded"/>
                <a:cs typeface="Arial Rounded"/>
                <a:sym typeface="Arial Rounded"/>
              </a:endParaRPr>
            </a:p>
          </p:txBody>
        </p:sp>
        <p:sp>
          <p:nvSpPr>
            <p:cNvPr id="502" name="Google Shape;502;g2797041181c_1_0"/>
            <p:cNvSpPr txBox="1"/>
            <p:nvPr/>
          </p:nvSpPr>
          <p:spPr>
            <a:xfrm>
              <a:off x="6177675" y="3520100"/>
              <a:ext cx="940800" cy="400200"/>
            </a:xfrm>
            <a:prstGeom prst="rect">
              <a:avLst/>
            </a:prstGeom>
            <a:solidFill>
              <a:srgbClr val="6AA84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03</a:t>
              </a:r>
              <a:endParaRPr>
                <a:solidFill>
                  <a:schemeClr val="lt1"/>
                </a:solidFill>
                <a:latin typeface="Arial Rounded"/>
                <a:ea typeface="Arial Rounded"/>
                <a:cs typeface="Arial Rounded"/>
                <a:sym typeface="Arial Rounded"/>
              </a:endParaRPr>
            </a:p>
          </p:txBody>
        </p:sp>
        <p:sp>
          <p:nvSpPr>
            <p:cNvPr id="503" name="Google Shape;503;g2797041181c_1_0"/>
            <p:cNvSpPr txBox="1"/>
            <p:nvPr/>
          </p:nvSpPr>
          <p:spPr>
            <a:xfrm>
              <a:off x="7501250" y="3520100"/>
              <a:ext cx="940800" cy="400200"/>
            </a:xfrm>
            <a:prstGeom prst="rect">
              <a:avLst/>
            </a:prstGeom>
            <a:solidFill>
              <a:srgbClr val="6AA84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04</a:t>
              </a:r>
              <a:endParaRPr>
                <a:solidFill>
                  <a:schemeClr val="lt1"/>
                </a:solidFill>
                <a:latin typeface="Arial Rounded"/>
                <a:ea typeface="Arial Rounded"/>
                <a:cs typeface="Arial Rounded"/>
                <a:sym typeface="Arial Rounded"/>
              </a:endParaRPr>
            </a:p>
          </p:txBody>
        </p:sp>
        <p:sp>
          <p:nvSpPr>
            <p:cNvPr id="504" name="Google Shape;504;g2797041181c_1_0"/>
            <p:cNvSpPr/>
            <p:nvPr/>
          </p:nvSpPr>
          <p:spPr>
            <a:xfrm>
              <a:off x="4471325" y="3679250"/>
              <a:ext cx="382800" cy="9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797041181c_1_0"/>
            <p:cNvSpPr/>
            <p:nvPr/>
          </p:nvSpPr>
          <p:spPr>
            <a:xfrm>
              <a:off x="5794888" y="3671600"/>
              <a:ext cx="382800" cy="9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797041181c_1_0"/>
            <p:cNvSpPr/>
            <p:nvPr/>
          </p:nvSpPr>
          <p:spPr>
            <a:xfrm>
              <a:off x="7118475" y="3671600"/>
              <a:ext cx="382800" cy="9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797041181c_1_0"/>
            <p:cNvSpPr/>
            <p:nvPr/>
          </p:nvSpPr>
          <p:spPr>
            <a:xfrm>
              <a:off x="8442050" y="3671600"/>
              <a:ext cx="321000" cy="9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g2797041181c_1_0"/>
          <p:cNvSpPr txBox="1"/>
          <p:nvPr/>
        </p:nvSpPr>
        <p:spPr>
          <a:xfrm>
            <a:off x="3530525" y="3751850"/>
            <a:ext cx="7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Coin A</a:t>
            </a:r>
            <a:endParaRPr b="1">
              <a:solidFill>
                <a:schemeClr val="dk1"/>
              </a:solidFill>
              <a:latin typeface="Calibri"/>
              <a:ea typeface="Calibri"/>
              <a:cs typeface="Calibri"/>
              <a:sym typeface="Calibri"/>
            </a:endParaRPr>
          </a:p>
        </p:txBody>
      </p:sp>
      <p:grpSp>
        <p:nvGrpSpPr>
          <p:cNvPr id="509" name="Google Shape;509;g2797041181c_1_0"/>
          <p:cNvGrpSpPr/>
          <p:nvPr/>
        </p:nvGrpSpPr>
        <p:grpSpPr>
          <a:xfrm>
            <a:off x="4277662" y="3367700"/>
            <a:ext cx="3428225" cy="1204400"/>
            <a:chOff x="4274062" y="3520100"/>
            <a:chExt cx="3428225" cy="1204400"/>
          </a:xfrm>
        </p:grpSpPr>
        <p:sp>
          <p:nvSpPr>
            <p:cNvPr id="510" name="Google Shape;510;g2797041181c_1_0"/>
            <p:cNvSpPr txBox="1"/>
            <p:nvPr/>
          </p:nvSpPr>
          <p:spPr>
            <a:xfrm>
              <a:off x="4854100" y="4324300"/>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02</a:t>
              </a:r>
              <a:endParaRPr>
                <a:solidFill>
                  <a:schemeClr val="lt1"/>
                </a:solidFill>
                <a:latin typeface="Arial Rounded"/>
                <a:ea typeface="Arial Rounded"/>
                <a:cs typeface="Arial Rounded"/>
                <a:sym typeface="Arial Rounded"/>
              </a:endParaRPr>
            </a:p>
          </p:txBody>
        </p:sp>
        <p:sp>
          <p:nvSpPr>
            <p:cNvPr id="511" name="Google Shape;511;g2797041181c_1_0"/>
            <p:cNvSpPr txBox="1"/>
            <p:nvPr/>
          </p:nvSpPr>
          <p:spPr>
            <a:xfrm>
              <a:off x="6177675" y="4316650"/>
              <a:ext cx="940800" cy="400200"/>
            </a:xfrm>
            <a:prstGeom prst="rect">
              <a:avLst/>
            </a:prstGeom>
            <a:solidFill>
              <a:srgbClr val="6AA84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03</a:t>
              </a:r>
              <a:endParaRPr>
                <a:solidFill>
                  <a:schemeClr val="lt1"/>
                </a:solidFill>
                <a:latin typeface="Arial Rounded"/>
                <a:ea typeface="Arial Rounded"/>
                <a:cs typeface="Arial Rounded"/>
                <a:sym typeface="Arial Rounded"/>
              </a:endParaRPr>
            </a:p>
          </p:txBody>
        </p:sp>
        <p:sp>
          <p:nvSpPr>
            <p:cNvPr id="512" name="Google Shape;512;g2797041181c_1_0"/>
            <p:cNvSpPr/>
            <p:nvPr/>
          </p:nvSpPr>
          <p:spPr>
            <a:xfrm rot="1928515">
              <a:off x="4245672" y="4084768"/>
              <a:ext cx="640580" cy="78164"/>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797041181c_1_0"/>
            <p:cNvSpPr/>
            <p:nvPr/>
          </p:nvSpPr>
          <p:spPr>
            <a:xfrm>
              <a:off x="5794888" y="4468150"/>
              <a:ext cx="382800" cy="97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797041181c_1_0"/>
            <p:cNvSpPr/>
            <p:nvPr/>
          </p:nvSpPr>
          <p:spPr>
            <a:xfrm flipH="1" rot="8871485">
              <a:off x="7090097" y="4151143"/>
              <a:ext cx="640580" cy="78164"/>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797041181c_1_0"/>
            <p:cNvSpPr txBox="1"/>
            <p:nvPr/>
          </p:nvSpPr>
          <p:spPr>
            <a:xfrm>
              <a:off x="4854100" y="3527750"/>
              <a:ext cx="940800" cy="400200"/>
            </a:xfrm>
            <a:prstGeom prst="rect">
              <a:avLst/>
            </a:prstGeom>
            <a:solidFill>
              <a:srgbClr val="B7B7B7"/>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02</a:t>
              </a:r>
              <a:endParaRPr>
                <a:solidFill>
                  <a:schemeClr val="lt1"/>
                </a:solidFill>
                <a:latin typeface="Arial Rounded"/>
                <a:ea typeface="Arial Rounded"/>
                <a:cs typeface="Arial Rounded"/>
                <a:sym typeface="Arial Rounded"/>
              </a:endParaRPr>
            </a:p>
          </p:txBody>
        </p:sp>
        <p:sp>
          <p:nvSpPr>
            <p:cNvPr id="516" name="Google Shape;516;g2797041181c_1_0"/>
            <p:cNvSpPr txBox="1"/>
            <p:nvPr/>
          </p:nvSpPr>
          <p:spPr>
            <a:xfrm>
              <a:off x="6177675" y="3520100"/>
              <a:ext cx="940800" cy="400200"/>
            </a:xfrm>
            <a:prstGeom prst="rect">
              <a:avLst/>
            </a:prstGeom>
            <a:solidFill>
              <a:srgbClr val="B7B7B7"/>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500"/>
                </a:spcBef>
                <a:spcAft>
                  <a:spcPts val="0"/>
                </a:spcAft>
                <a:buNone/>
              </a:pPr>
              <a:r>
                <a:rPr lang="en">
                  <a:solidFill>
                    <a:schemeClr val="lt1"/>
                  </a:solidFill>
                  <a:latin typeface="Arial Rounded"/>
                  <a:ea typeface="Arial Rounded"/>
                  <a:cs typeface="Arial Rounded"/>
                  <a:sym typeface="Arial Rounded"/>
                </a:rPr>
                <a:t>Block 03</a:t>
              </a:r>
              <a:endParaRPr>
                <a:solidFill>
                  <a:schemeClr val="lt1"/>
                </a:solidFill>
                <a:latin typeface="Arial Rounded"/>
                <a:ea typeface="Arial Rounded"/>
                <a:cs typeface="Arial Rounded"/>
                <a:sym typeface="Arial Rounded"/>
              </a:endParaRPr>
            </a:p>
          </p:txBody>
        </p:sp>
        <p:sp>
          <p:nvSpPr>
            <p:cNvPr id="517" name="Google Shape;517;g2797041181c_1_0"/>
            <p:cNvSpPr/>
            <p:nvPr/>
          </p:nvSpPr>
          <p:spPr>
            <a:xfrm>
              <a:off x="4471325" y="3679250"/>
              <a:ext cx="382800" cy="97200"/>
            </a:xfrm>
            <a:prstGeom prst="rightArrow">
              <a:avLst>
                <a:gd fmla="val 50000" name="adj1"/>
                <a:gd fmla="val 5000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797041181c_1_0"/>
            <p:cNvSpPr/>
            <p:nvPr/>
          </p:nvSpPr>
          <p:spPr>
            <a:xfrm>
              <a:off x="5794888" y="3671600"/>
              <a:ext cx="382800" cy="97200"/>
            </a:xfrm>
            <a:prstGeom prst="rightArrow">
              <a:avLst>
                <a:gd fmla="val 50000" name="adj1"/>
                <a:gd fmla="val 5000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797041181c_1_0"/>
            <p:cNvSpPr/>
            <p:nvPr/>
          </p:nvSpPr>
          <p:spPr>
            <a:xfrm>
              <a:off x="7118475" y="3671600"/>
              <a:ext cx="382800" cy="97200"/>
            </a:xfrm>
            <a:prstGeom prst="rightArrow">
              <a:avLst>
                <a:gd fmla="val 50000" name="adj1"/>
                <a:gd fmla="val 5000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g2797041181c_1_0"/>
          <p:cNvSpPr txBox="1"/>
          <p:nvPr/>
        </p:nvSpPr>
        <p:spPr>
          <a:xfrm>
            <a:off x="1405525" y="1994850"/>
            <a:ext cx="2124900" cy="5850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50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Irreversible Split</a:t>
            </a:r>
            <a:endParaRPr sz="1300">
              <a:solidFill>
                <a:schemeClr val="dk1"/>
              </a:solidFill>
              <a:latin typeface="Calibri"/>
              <a:ea typeface="Calibri"/>
              <a:cs typeface="Calibri"/>
              <a:sym typeface="Calibri"/>
            </a:endParaRPr>
          </a:p>
          <a:p>
            <a:pPr indent="-311150" lvl="0" marL="45720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Airdrop Opportunities</a:t>
            </a:r>
            <a:endParaRPr sz="1300">
              <a:latin typeface="Calibri"/>
              <a:ea typeface="Calibri"/>
              <a:cs typeface="Calibri"/>
              <a:sym typeface="Calibri"/>
            </a:endParaRPr>
          </a:p>
        </p:txBody>
      </p:sp>
      <p:sp>
        <p:nvSpPr>
          <p:cNvPr id="521" name="Google Shape;521;g2797041181c_1_0"/>
          <p:cNvSpPr txBox="1"/>
          <p:nvPr/>
        </p:nvSpPr>
        <p:spPr>
          <a:xfrm>
            <a:off x="1633050" y="3883650"/>
            <a:ext cx="1707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en" sz="1300">
                <a:solidFill>
                  <a:schemeClr val="dk1"/>
                </a:solidFill>
                <a:latin typeface="Calibri"/>
                <a:ea typeface="Calibri"/>
                <a:cs typeface="Calibri"/>
                <a:sym typeface="Calibri"/>
              </a:rPr>
              <a:t>Temporary Divergence</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500"/>
                                        <p:tgtEl>
                                          <p:spTgt spid="47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797041173d_0_1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2797041173d_0_14"/>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fontScale="90000"/>
          </a:bodyPr>
          <a:lstStyle/>
          <a:p>
            <a:pPr indent="0" lvl="0" marL="0" rtl="0" algn="ctr">
              <a:lnSpc>
                <a:spcPct val="100000"/>
              </a:lnSpc>
              <a:spcBef>
                <a:spcPts val="0"/>
              </a:spcBef>
              <a:spcAft>
                <a:spcPts val="0"/>
              </a:spcAft>
              <a:buSzPct val="38889"/>
              <a:buNone/>
            </a:pPr>
            <a:r>
              <a:rPr lang="en" sz="4000">
                <a:latin typeface="Arial Rounded"/>
                <a:ea typeface="Arial Rounded"/>
                <a:cs typeface="Arial Rounded"/>
                <a:sym typeface="Arial Rounded"/>
              </a:rPr>
              <a:t>AirDrops</a:t>
            </a:r>
            <a:endParaRPr sz="3500" cap="none">
              <a:latin typeface="Arial Rounded"/>
              <a:ea typeface="Arial Rounded"/>
              <a:cs typeface="Arial Rounded"/>
              <a:sym typeface="Arial Rounded"/>
            </a:endParaRPr>
          </a:p>
        </p:txBody>
      </p:sp>
      <p:sp>
        <p:nvSpPr>
          <p:cNvPr id="528" name="Google Shape;528;g2797041173d_0_14"/>
          <p:cNvSpPr txBox="1"/>
          <p:nvPr>
            <p:ph idx="1" type="body"/>
          </p:nvPr>
        </p:nvSpPr>
        <p:spPr>
          <a:xfrm>
            <a:off x="0" y="689700"/>
            <a:ext cx="5680800" cy="4453800"/>
          </a:xfrm>
          <a:prstGeom prst="rect">
            <a:avLst/>
          </a:prstGeom>
          <a:noFill/>
          <a:ln>
            <a:noFill/>
          </a:ln>
        </p:spPr>
        <p:txBody>
          <a:bodyPr anchorCtr="0" anchor="t" bIns="34275" lIns="68575" spcFirstLastPara="1" rIns="68575" wrap="square" tIns="34275">
            <a:normAutofit/>
          </a:bodyPr>
          <a:lstStyle/>
          <a:p>
            <a:pPr indent="-419100" lvl="0" marL="457200" rtl="0" algn="l">
              <a:lnSpc>
                <a:spcPct val="115000"/>
              </a:lnSpc>
              <a:spcBef>
                <a:spcPts val="500"/>
              </a:spcBef>
              <a:spcAft>
                <a:spcPts val="0"/>
              </a:spcAft>
              <a:buSzPts val="3000"/>
              <a:buChar char="•"/>
            </a:pPr>
            <a:r>
              <a:rPr lang="en"/>
              <a:t>Strategic Marketing</a:t>
            </a:r>
            <a:endParaRPr/>
          </a:p>
          <a:p>
            <a:pPr indent="-419100" lvl="0" marL="457200" rtl="0" algn="l">
              <a:lnSpc>
                <a:spcPct val="115000"/>
              </a:lnSpc>
              <a:spcBef>
                <a:spcPts val="0"/>
              </a:spcBef>
              <a:spcAft>
                <a:spcPts val="0"/>
              </a:spcAft>
              <a:buSzPts val="3000"/>
              <a:buChar char="•"/>
            </a:pPr>
            <a:r>
              <a:rPr lang="en"/>
              <a:t>Distribute Free Coins</a:t>
            </a:r>
            <a:endParaRPr/>
          </a:p>
          <a:p>
            <a:pPr indent="-419100" lvl="0" marL="457200" rtl="0" algn="l">
              <a:lnSpc>
                <a:spcPct val="115000"/>
              </a:lnSpc>
              <a:spcBef>
                <a:spcPts val="0"/>
              </a:spcBef>
              <a:spcAft>
                <a:spcPts val="0"/>
              </a:spcAft>
              <a:buSzPts val="3000"/>
              <a:buChar char="•"/>
            </a:pPr>
            <a:r>
              <a:rPr lang="en"/>
              <a:t>Types:</a:t>
            </a:r>
            <a:endParaRPr/>
          </a:p>
          <a:p>
            <a:pPr indent="-317500" lvl="1" marL="914400" rtl="0" algn="l">
              <a:lnSpc>
                <a:spcPct val="115000"/>
              </a:lnSpc>
              <a:spcBef>
                <a:spcPts val="0"/>
              </a:spcBef>
              <a:spcAft>
                <a:spcPts val="0"/>
              </a:spcAft>
              <a:buSzPts val="1400"/>
              <a:buChar char="–"/>
            </a:pPr>
            <a:r>
              <a:rPr b="1" lang="en"/>
              <a:t>Fork Coins: </a:t>
            </a:r>
            <a:r>
              <a:rPr lang="en"/>
              <a:t>Hard Forks</a:t>
            </a:r>
            <a:endParaRPr/>
          </a:p>
          <a:p>
            <a:pPr indent="-317500" lvl="1" marL="914400" rtl="0" algn="l">
              <a:lnSpc>
                <a:spcPct val="115000"/>
              </a:lnSpc>
              <a:spcBef>
                <a:spcPts val="0"/>
              </a:spcBef>
              <a:spcAft>
                <a:spcPts val="0"/>
              </a:spcAft>
              <a:buSzPts val="1400"/>
              <a:buChar char="–"/>
            </a:pPr>
            <a:r>
              <a:rPr b="1" lang="en"/>
              <a:t>Holder Based:</a:t>
            </a:r>
            <a:r>
              <a:rPr lang="en"/>
              <a:t> Specific Holders</a:t>
            </a:r>
            <a:endParaRPr/>
          </a:p>
          <a:p>
            <a:pPr indent="-317500" lvl="1" marL="914400" rtl="0" algn="l">
              <a:lnSpc>
                <a:spcPct val="115000"/>
              </a:lnSpc>
              <a:spcBef>
                <a:spcPts val="0"/>
              </a:spcBef>
              <a:spcAft>
                <a:spcPts val="0"/>
              </a:spcAft>
              <a:buSzPts val="1400"/>
              <a:buChar char="–"/>
            </a:pPr>
            <a:r>
              <a:rPr b="1" lang="en"/>
              <a:t>Activity Based:</a:t>
            </a:r>
            <a:r>
              <a:rPr lang="en"/>
              <a:t> Community Engagement</a:t>
            </a:r>
            <a:endParaRPr/>
          </a:p>
          <a:p>
            <a:pPr indent="-317500" lvl="1" marL="914400" rtl="0" algn="l">
              <a:lnSpc>
                <a:spcPct val="115000"/>
              </a:lnSpc>
              <a:spcBef>
                <a:spcPts val="0"/>
              </a:spcBef>
              <a:spcAft>
                <a:spcPts val="0"/>
              </a:spcAft>
              <a:buSzPts val="1400"/>
              <a:buChar char="–"/>
            </a:pPr>
            <a:r>
              <a:rPr b="1" lang="en"/>
              <a:t>Task Based:</a:t>
            </a:r>
            <a:r>
              <a:rPr lang="en"/>
              <a:t> Referrals, Tasks</a:t>
            </a:r>
            <a:endParaRPr/>
          </a:p>
          <a:p>
            <a:pPr indent="-381000" lvl="0" marL="457200" rtl="0" algn="l">
              <a:lnSpc>
                <a:spcPct val="100000"/>
              </a:lnSpc>
              <a:spcBef>
                <a:spcPts val="0"/>
              </a:spcBef>
              <a:spcAft>
                <a:spcPts val="0"/>
              </a:spcAft>
              <a:buSzPts val="2400"/>
              <a:buChar char="•"/>
            </a:pPr>
            <a:r>
              <a:rPr lang="en"/>
              <a:t>Worth It?</a:t>
            </a:r>
            <a:endParaRPr/>
          </a:p>
          <a:p>
            <a:pPr indent="-361950" lvl="1" marL="914400" rtl="0" algn="l">
              <a:lnSpc>
                <a:spcPct val="100000"/>
              </a:lnSpc>
              <a:spcBef>
                <a:spcPts val="0"/>
              </a:spcBef>
              <a:spcAft>
                <a:spcPts val="0"/>
              </a:spcAft>
              <a:buSzPts val="2100"/>
              <a:buChar char="–"/>
            </a:pPr>
            <a:r>
              <a:rPr lang="en"/>
              <a:t>Yes, if safe </a:t>
            </a:r>
            <a:endParaRPr/>
          </a:p>
          <a:p>
            <a:pPr indent="457200" lvl="0" marL="0" rtl="0" algn="l">
              <a:lnSpc>
                <a:spcPct val="100000"/>
              </a:lnSpc>
              <a:spcBef>
                <a:spcPts val="1200"/>
              </a:spcBef>
              <a:spcAft>
                <a:spcPts val="1200"/>
              </a:spcAft>
              <a:buNone/>
            </a:pPr>
            <a:r>
              <a:rPr lang="en" sz="2100"/>
              <a:t>(No KYC, leaking of personal information)</a:t>
            </a:r>
            <a:endParaRPr sz="2100"/>
          </a:p>
        </p:txBody>
      </p:sp>
      <p:pic>
        <p:nvPicPr>
          <p:cNvPr id="529" name="Google Shape;529;g2797041173d_0_14"/>
          <p:cNvPicPr preferRelativeResize="0"/>
          <p:nvPr/>
        </p:nvPicPr>
        <p:blipFill rotWithShape="1">
          <a:blip r:embed="rId3">
            <a:alphaModFix/>
          </a:blip>
          <a:srcRect b="0" l="0" r="10498" t="0"/>
          <a:stretch/>
        </p:blipFill>
        <p:spPr>
          <a:xfrm>
            <a:off x="5680650" y="689700"/>
            <a:ext cx="3386350" cy="391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797041173d_0_3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2797041173d_0_35"/>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When NOT to Get ALT Coins</a:t>
            </a:r>
            <a:endParaRPr sz="3500" cap="none">
              <a:latin typeface="Arial Rounded"/>
              <a:ea typeface="Arial Rounded"/>
              <a:cs typeface="Arial Rounded"/>
              <a:sym typeface="Arial Rounded"/>
            </a:endParaRPr>
          </a:p>
        </p:txBody>
      </p:sp>
      <p:sp>
        <p:nvSpPr>
          <p:cNvPr id="536" name="Google Shape;536;g2797041173d_0_35"/>
          <p:cNvSpPr txBox="1"/>
          <p:nvPr>
            <p:ph idx="1" type="body"/>
          </p:nvPr>
        </p:nvSpPr>
        <p:spPr>
          <a:xfrm>
            <a:off x="114875" y="1092900"/>
            <a:ext cx="5721300" cy="1993800"/>
          </a:xfrm>
          <a:prstGeom prst="rect">
            <a:avLst/>
          </a:prstGeom>
          <a:noFill/>
          <a:ln>
            <a:noFill/>
          </a:ln>
        </p:spPr>
        <p:txBody>
          <a:bodyPr anchorCtr="0" anchor="t" bIns="34275" lIns="68575" spcFirstLastPara="1" rIns="68575" wrap="square" tIns="34275">
            <a:normAutofit/>
          </a:bodyPr>
          <a:lstStyle/>
          <a:p>
            <a:pPr indent="-381000" lvl="0" marL="457200" rtl="0" algn="l">
              <a:lnSpc>
                <a:spcPct val="125000"/>
              </a:lnSpc>
              <a:spcBef>
                <a:spcPts val="500"/>
              </a:spcBef>
              <a:spcAft>
                <a:spcPts val="0"/>
              </a:spcAft>
              <a:buSzPts val="2400"/>
              <a:buChar char="•"/>
            </a:pPr>
            <a:r>
              <a:rPr lang="en"/>
              <a:t>Avoid Buying at Listing:</a:t>
            </a:r>
            <a:endParaRPr/>
          </a:p>
          <a:p>
            <a:pPr indent="-381000" lvl="1" marL="914400" rtl="0" algn="l">
              <a:lnSpc>
                <a:spcPct val="125000"/>
              </a:lnSpc>
              <a:spcBef>
                <a:spcPts val="0"/>
              </a:spcBef>
              <a:spcAft>
                <a:spcPts val="0"/>
              </a:spcAft>
              <a:buSzPts val="2400"/>
              <a:buChar char="–"/>
            </a:pPr>
            <a:r>
              <a:rPr lang="en" sz="2400"/>
              <a:t>Prefer IDO or ICO</a:t>
            </a:r>
            <a:endParaRPr sz="2400"/>
          </a:p>
          <a:p>
            <a:pPr indent="-381000" lvl="1" marL="914400" rtl="0" algn="l">
              <a:lnSpc>
                <a:spcPct val="125000"/>
              </a:lnSpc>
              <a:spcBef>
                <a:spcPts val="0"/>
              </a:spcBef>
              <a:spcAft>
                <a:spcPts val="0"/>
              </a:spcAft>
              <a:buSzPts val="2400"/>
              <a:buChar char="–"/>
            </a:pPr>
            <a:r>
              <a:rPr lang="en" sz="2400"/>
              <a:t>Listing Volatility</a:t>
            </a:r>
            <a:endParaRPr sz="2400"/>
          </a:p>
          <a:p>
            <a:pPr indent="-381000" lvl="1" marL="914400" rtl="0" algn="l">
              <a:lnSpc>
                <a:spcPct val="125000"/>
              </a:lnSpc>
              <a:spcBef>
                <a:spcPts val="0"/>
              </a:spcBef>
              <a:spcAft>
                <a:spcPts val="0"/>
              </a:spcAft>
              <a:buSzPts val="2400"/>
              <a:buChar char="–"/>
            </a:pPr>
            <a:r>
              <a:rPr lang="en" sz="2400"/>
              <a:t>Porto/USDT</a:t>
            </a:r>
            <a:endParaRPr sz="2400"/>
          </a:p>
        </p:txBody>
      </p:sp>
      <p:pic>
        <p:nvPicPr>
          <p:cNvPr id="537" name="Google Shape;537;g2797041173d_0_35"/>
          <p:cNvPicPr preferRelativeResize="0"/>
          <p:nvPr/>
        </p:nvPicPr>
        <p:blipFill rotWithShape="1">
          <a:blip r:embed="rId3">
            <a:alphaModFix/>
          </a:blip>
          <a:srcRect b="0" l="25975" r="0" t="0"/>
          <a:stretch/>
        </p:blipFill>
        <p:spPr>
          <a:xfrm>
            <a:off x="3433025" y="1753825"/>
            <a:ext cx="5535275" cy="3294749"/>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797041181c_2_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2797041181c_2_0"/>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When NOT to Get ALT Coins</a:t>
            </a:r>
            <a:endParaRPr sz="3500" cap="none">
              <a:latin typeface="Arial Rounded"/>
              <a:ea typeface="Arial Rounded"/>
              <a:cs typeface="Arial Rounded"/>
              <a:sym typeface="Arial Rounded"/>
            </a:endParaRPr>
          </a:p>
        </p:txBody>
      </p:sp>
      <p:sp>
        <p:nvSpPr>
          <p:cNvPr id="544" name="Google Shape;544;g2797041181c_2_0"/>
          <p:cNvSpPr txBox="1"/>
          <p:nvPr>
            <p:ph idx="1" type="body"/>
          </p:nvPr>
        </p:nvSpPr>
        <p:spPr>
          <a:xfrm>
            <a:off x="0" y="765900"/>
            <a:ext cx="4720500" cy="1332900"/>
          </a:xfrm>
          <a:prstGeom prst="rect">
            <a:avLst/>
          </a:prstGeom>
          <a:noFill/>
          <a:ln>
            <a:noFill/>
          </a:ln>
        </p:spPr>
        <p:txBody>
          <a:bodyPr anchorCtr="0" anchor="t" bIns="34275" lIns="68575" spcFirstLastPara="1" rIns="68575" wrap="square" tIns="34275">
            <a:normAutofit/>
          </a:bodyPr>
          <a:lstStyle/>
          <a:p>
            <a:pPr indent="-374650" lvl="0" marL="457200" rtl="0" algn="l">
              <a:lnSpc>
                <a:spcPct val="115000"/>
              </a:lnSpc>
              <a:spcBef>
                <a:spcPts val="500"/>
              </a:spcBef>
              <a:spcAft>
                <a:spcPts val="0"/>
              </a:spcAft>
              <a:buSzPts val="2300"/>
              <a:buChar char="•"/>
            </a:pPr>
            <a:r>
              <a:rPr lang="en" sz="2300"/>
              <a:t>Avoid Relying on News:</a:t>
            </a:r>
            <a:endParaRPr sz="2300"/>
          </a:p>
          <a:p>
            <a:pPr indent="-374650" lvl="1" marL="914400" rtl="0" algn="l">
              <a:lnSpc>
                <a:spcPct val="115000"/>
              </a:lnSpc>
              <a:spcBef>
                <a:spcPts val="0"/>
              </a:spcBef>
              <a:spcAft>
                <a:spcPts val="0"/>
              </a:spcAft>
              <a:buSzPts val="2300"/>
              <a:buChar char="–"/>
            </a:pPr>
            <a:r>
              <a:rPr lang="en" sz="2300"/>
              <a:t>Monero Delisting Lesson</a:t>
            </a:r>
            <a:endParaRPr sz="2300"/>
          </a:p>
          <a:p>
            <a:pPr indent="-374650" lvl="1" marL="914400" rtl="0" algn="l">
              <a:lnSpc>
                <a:spcPct val="115000"/>
              </a:lnSpc>
              <a:spcBef>
                <a:spcPts val="0"/>
              </a:spcBef>
              <a:spcAft>
                <a:spcPts val="0"/>
              </a:spcAft>
              <a:buSzPts val="2300"/>
              <a:buChar char="–"/>
            </a:pPr>
            <a:r>
              <a:rPr lang="en" sz="2300"/>
              <a:t>Research Before Reacting</a:t>
            </a:r>
            <a:endParaRPr sz="2300"/>
          </a:p>
        </p:txBody>
      </p:sp>
      <p:pic>
        <p:nvPicPr>
          <p:cNvPr id="545" name="Google Shape;545;g2797041181c_2_0"/>
          <p:cNvPicPr preferRelativeResize="0"/>
          <p:nvPr/>
        </p:nvPicPr>
        <p:blipFill>
          <a:blip r:embed="rId3">
            <a:alphaModFix/>
          </a:blip>
          <a:stretch>
            <a:fillRect/>
          </a:stretch>
        </p:blipFill>
        <p:spPr>
          <a:xfrm>
            <a:off x="4782975" y="814262"/>
            <a:ext cx="4032251" cy="1208400"/>
          </a:xfrm>
          <a:prstGeom prst="rect">
            <a:avLst/>
          </a:prstGeom>
          <a:noFill/>
          <a:ln cap="flat" cmpd="sng" w="19050">
            <a:solidFill>
              <a:schemeClr val="dk1"/>
            </a:solidFill>
            <a:prstDash val="solid"/>
            <a:round/>
            <a:headEnd len="sm" w="sm" type="none"/>
            <a:tailEnd len="sm" w="sm" type="none"/>
          </a:ln>
        </p:spPr>
      </p:pic>
      <p:pic>
        <p:nvPicPr>
          <p:cNvPr id="546" name="Google Shape;546;g2797041181c_2_0"/>
          <p:cNvPicPr preferRelativeResize="0"/>
          <p:nvPr/>
        </p:nvPicPr>
        <p:blipFill>
          <a:blip r:embed="rId4">
            <a:alphaModFix/>
          </a:blip>
          <a:stretch>
            <a:fillRect/>
          </a:stretch>
        </p:blipFill>
        <p:spPr>
          <a:xfrm>
            <a:off x="1120438" y="2175000"/>
            <a:ext cx="6903127" cy="284395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797041173d_0_6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2797041173d_0_66"/>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When NOT to Get ALT Coins</a:t>
            </a:r>
            <a:endParaRPr sz="3500" cap="none">
              <a:latin typeface="Arial Rounded"/>
              <a:ea typeface="Arial Rounded"/>
              <a:cs typeface="Arial Rounded"/>
              <a:sym typeface="Arial Rounded"/>
            </a:endParaRPr>
          </a:p>
        </p:txBody>
      </p:sp>
      <p:sp>
        <p:nvSpPr>
          <p:cNvPr id="553" name="Google Shape;553;g2797041173d_0_66"/>
          <p:cNvSpPr txBox="1"/>
          <p:nvPr>
            <p:ph idx="1" type="body"/>
          </p:nvPr>
        </p:nvSpPr>
        <p:spPr>
          <a:xfrm>
            <a:off x="0" y="772944"/>
            <a:ext cx="4419600" cy="1798800"/>
          </a:xfrm>
          <a:prstGeom prst="rect">
            <a:avLst/>
          </a:prstGeom>
          <a:noFill/>
          <a:ln>
            <a:noFill/>
          </a:ln>
        </p:spPr>
        <p:txBody>
          <a:bodyPr anchorCtr="0" anchor="t" bIns="34275" lIns="68575" spcFirstLastPara="1" rIns="68575" wrap="square" tIns="34275">
            <a:normAutofit fontScale="92500"/>
          </a:bodyPr>
          <a:lstStyle/>
          <a:p>
            <a:pPr indent="-363696" lvl="0" marL="457200" rtl="0" algn="l">
              <a:lnSpc>
                <a:spcPct val="125000"/>
              </a:lnSpc>
              <a:spcBef>
                <a:spcPts val="500"/>
              </a:spcBef>
              <a:spcAft>
                <a:spcPts val="0"/>
              </a:spcAft>
              <a:buSzPct val="100000"/>
              <a:buChar char="•"/>
            </a:pPr>
            <a:r>
              <a:rPr lang="en" sz="2300"/>
              <a:t>Avoid Tech FOMO:</a:t>
            </a:r>
            <a:endParaRPr sz="2300"/>
          </a:p>
          <a:p>
            <a:pPr indent="-363696" lvl="1" marL="914400" rtl="0" algn="l">
              <a:lnSpc>
                <a:spcPct val="125000"/>
              </a:lnSpc>
              <a:spcBef>
                <a:spcPts val="0"/>
              </a:spcBef>
              <a:spcAft>
                <a:spcPts val="0"/>
              </a:spcAft>
              <a:buSzPct val="100000"/>
              <a:buChar char="–"/>
            </a:pPr>
            <a:r>
              <a:rPr lang="en" sz="2300"/>
              <a:t>Solana vs Ethereum Example</a:t>
            </a:r>
            <a:endParaRPr sz="2300"/>
          </a:p>
          <a:p>
            <a:pPr indent="-363696" lvl="1" marL="914400" rtl="0" algn="l">
              <a:lnSpc>
                <a:spcPct val="125000"/>
              </a:lnSpc>
              <a:spcBef>
                <a:spcPts val="0"/>
              </a:spcBef>
              <a:spcAft>
                <a:spcPts val="0"/>
              </a:spcAft>
              <a:buSzPct val="100000"/>
              <a:buChar char="–"/>
            </a:pPr>
            <a:r>
              <a:rPr lang="en" sz="2300"/>
              <a:t>In-depth Analysis Needed</a:t>
            </a:r>
            <a:endParaRPr sz="2300"/>
          </a:p>
          <a:p>
            <a:pPr indent="0" lvl="0" marL="0" rtl="0" algn="l">
              <a:lnSpc>
                <a:spcPct val="125000"/>
              </a:lnSpc>
              <a:spcBef>
                <a:spcPts val="500"/>
              </a:spcBef>
              <a:spcAft>
                <a:spcPts val="0"/>
              </a:spcAft>
              <a:buNone/>
            </a:pPr>
            <a:r>
              <a:t/>
            </a:r>
            <a:endParaRPr/>
          </a:p>
        </p:txBody>
      </p:sp>
      <p:pic>
        <p:nvPicPr>
          <p:cNvPr id="554" name="Google Shape;554;g2797041173d_0_66"/>
          <p:cNvPicPr preferRelativeResize="0"/>
          <p:nvPr/>
        </p:nvPicPr>
        <p:blipFill>
          <a:blip r:embed="rId3">
            <a:alphaModFix/>
          </a:blip>
          <a:stretch>
            <a:fillRect/>
          </a:stretch>
        </p:blipFill>
        <p:spPr>
          <a:xfrm>
            <a:off x="467075" y="2082025"/>
            <a:ext cx="8209849" cy="2929975"/>
          </a:xfrm>
          <a:prstGeom prst="rect">
            <a:avLst/>
          </a:prstGeom>
          <a:noFill/>
          <a:ln cap="flat" cmpd="sng" w="19050">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797041173d_0_10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2797041173d_0_101"/>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When to Get ALT Coins</a:t>
            </a:r>
            <a:endParaRPr sz="3500" cap="none">
              <a:latin typeface="Arial Rounded"/>
              <a:ea typeface="Arial Rounded"/>
              <a:cs typeface="Arial Rounded"/>
              <a:sym typeface="Arial Rounded"/>
            </a:endParaRPr>
          </a:p>
        </p:txBody>
      </p:sp>
      <p:sp>
        <p:nvSpPr>
          <p:cNvPr id="561" name="Google Shape;561;g2797041173d_0_101"/>
          <p:cNvSpPr txBox="1"/>
          <p:nvPr>
            <p:ph idx="1" type="body"/>
          </p:nvPr>
        </p:nvSpPr>
        <p:spPr>
          <a:xfrm>
            <a:off x="152400" y="796700"/>
            <a:ext cx="5174700" cy="4022700"/>
          </a:xfrm>
          <a:prstGeom prst="rect">
            <a:avLst/>
          </a:prstGeom>
          <a:noFill/>
          <a:ln>
            <a:noFill/>
          </a:ln>
        </p:spPr>
        <p:txBody>
          <a:bodyPr anchorCtr="0" anchor="t" bIns="34275" lIns="68575" spcFirstLastPara="1" rIns="68575" wrap="square" tIns="34275">
            <a:normAutofit lnSpcReduction="10000"/>
          </a:bodyPr>
          <a:lstStyle/>
          <a:p>
            <a:pPr indent="-473075" lvl="0" marL="457200" rtl="0" algn="l">
              <a:lnSpc>
                <a:spcPct val="115000"/>
              </a:lnSpc>
              <a:spcBef>
                <a:spcPts val="500"/>
              </a:spcBef>
              <a:spcAft>
                <a:spcPts val="0"/>
              </a:spcAft>
              <a:buSzPts val="3850"/>
              <a:buChar char="•"/>
            </a:pPr>
            <a:r>
              <a:rPr lang="en"/>
              <a:t>200 EMA Strategy</a:t>
            </a:r>
            <a:endParaRPr/>
          </a:p>
          <a:p>
            <a:pPr indent="-473075" lvl="0" marL="457200" rtl="0" algn="l">
              <a:lnSpc>
                <a:spcPct val="115000"/>
              </a:lnSpc>
              <a:spcBef>
                <a:spcPts val="0"/>
              </a:spcBef>
              <a:spcAft>
                <a:spcPts val="0"/>
              </a:spcAft>
              <a:buSzPts val="3850"/>
              <a:buChar char="•"/>
            </a:pPr>
            <a:r>
              <a:rPr lang="en"/>
              <a:t>Reliable Projects</a:t>
            </a:r>
            <a:endParaRPr/>
          </a:p>
          <a:p>
            <a:pPr indent="-473075" lvl="0" marL="457200" rtl="0" algn="l">
              <a:lnSpc>
                <a:spcPct val="115000"/>
              </a:lnSpc>
              <a:spcBef>
                <a:spcPts val="0"/>
              </a:spcBef>
              <a:spcAft>
                <a:spcPts val="0"/>
              </a:spcAft>
              <a:buSzPts val="3850"/>
              <a:buChar char="•"/>
            </a:pPr>
            <a:r>
              <a:rPr lang="en"/>
              <a:t>At Least</a:t>
            </a:r>
            <a:r>
              <a:rPr lang="en"/>
              <a:t> 1.5 Years old</a:t>
            </a:r>
            <a:endParaRPr/>
          </a:p>
          <a:p>
            <a:pPr indent="-473075" lvl="0" marL="457200" rtl="0" algn="l">
              <a:lnSpc>
                <a:spcPct val="115000"/>
              </a:lnSpc>
              <a:spcBef>
                <a:spcPts val="0"/>
              </a:spcBef>
              <a:spcAft>
                <a:spcPts val="0"/>
              </a:spcAft>
              <a:buSzPts val="3850"/>
              <a:buChar char="•"/>
            </a:pPr>
            <a:r>
              <a:rPr lang="en"/>
              <a:t>Risk Management</a:t>
            </a:r>
            <a:endParaRPr/>
          </a:p>
          <a:p>
            <a:pPr indent="-473075" lvl="0" marL="457200" rtl="0" algn="l">
              <a:lnSpc>
                <a:spcPct val="115000"/>
              </a:lnSpc>
              <a:spcBef>
                <a:spcPts val="0"/>
              </a:spcBef>
              <a:spcAft>
                <a:spcPts val="0"/>
              </a:spcAft>
              <a:buSzPts val="3850"/>
              <a:buChar char="•"/>
            </a:pPr>
            <a:r>
              <a:rPr lang="en"/>
              <a:t>Technical Analysis</a:t>
            </a:r>
            <a:endParaRPr/>
          </a:p>
          <a:p>
            <a:pPr indent="-473075" lvl="0" marL="457200" rtl="0" algn="l">
              <a:lnSpc>
                <a:spcPct val="115000"/>
              </a:lnSpc>
              <a:spcBef>
                <a:spcPts val="0"/>
              </a:spcBef>
              <a:spcAft>
                <a:spcPts val="0"/>
              </a:spcAft>
              <a:buSzPts val="3850"/>
              <a:buChar char="•"/>
            </a:pPr>
            <a:r>
              <a:rPr lang="en"/>
              <a:t>Personal Research</a:t>
            </a:r>
            <a:endParaRPr/>
          </a:p>
        </p:txBody>
      </p:sp>
      <p:pic>
        <p:nvPicPr>
          <p:cNvPr id="562" name="Google Shape;562;g2797041173d_0_101"/>
          <p:cNvPicPr preferRelativeResize="0"/>
          <p:nvPr/>
        </p:nvPicPr>
        <p:blipFill rotWithShape="1">
          <a:blip r:embed="rId3">
            <a:alphaModFix/>
          </a:blip>
          <a:srcRect b="0" l="26172" r="0" t="3744"/>
          <a:stretch/>
        </p:blipFill>
        <p:spPr>
          <a:xfrm>
            <a:off x="3457000" y="1097000"/>
            <a:ext cx="5482051" cy="3264375"/>
          </a:xfrm>
          <a:prstGeom prst="rect">
            <a:avLst/>
          </a:prstGeom>
          <a:noFill/>
          <a:ln cap="flat" cmpd="sng" w="19050">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797041173d_0_12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2797041173d_0_120"/>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When to Get ALT Coins</a:t>
            </a:r>
            <a:endParaRPr sz="3500" cap="none">
              <a:latin typeface="Arial Rounded"/>
              <a:ea typeface="Arial Rounded"/>
              <a:cs typeface="Arial Rounded"/>
              <a:sym typeface="Arial Rounded"/>
            </a:endParaRPr>
          </a:p>
        </p:txBody>
      </p:sp>
      <p:pic>
        <p:nvPicPr>
          <p:cNvPr id="569" name="Google Shape;569;g2797041173d_0_120"/>
          <p:cNvPicPr preferRelativeResize="0"/>
          <p:nvPr/>
        </p:nvPicPr>
        <p:blipFill>
          <a:blip r:embed="rId3">
            <a:alphaModFix/>
          </a:blip>
          <a:stretch>
            <a:fillRect/>
          </a:stretch>
        </p:blipFill>
        <p:spPr>
          <a:xfrm>
            <a:off x="285000" y="823750"/>
            <a:ext cx="8559475" cy="418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7a47f7840c_3_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7a47f7840c_3_6"/>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Useful Links</a:t>
            </a:r>
            <a:endParaRPr sz="3500" cap="none">
              <a:latin typeface="Arial Rounded"/>
              <a:ea typeface="Arial Rounded"/>
              <a:cs typeface="Arial Rounded"/>
              <a:sym typeface="Arial Rounded"/>
            </a:endParaRPr>
          </a:p>
        </p:txBody>
      </p:sp>
      <p:sp>
        <p:nvSpPr>
          <p:cNvPr id="576" name="Google Shape;576;g27a47f7840c_3_6"/>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a:bodyPr>
          <a:lstStyle/>
          <a:p>
            <a:pPr indent="-473075" lvl="0" marL="457200" rtl="0" algn="l">
              <a:lnSpc>
                <a:spcPct val="115000"/>
              </a:lnSpc>
              <a:spcBef>
                <a:spcPts val="500"/>
              </a:spcBef>
              <a:spcAft>
                <a:spcPts val="0"/>
              </a:spcAft>
              <a:buSzPts val="3850"/>
              <a:buChar char="•"/>
            </a:pPr>
            <a:r>
              <a:rPr lang="en"/>
              <a:t>Track and Overview:</a:t>
            </a:r>
            <a:endParaRPr/>
          </a:p>
          <a:p>
            <a:pPr indent="-317500" lvl="1" marL="914400" rtl="0" algn="l">
              <a:lnSpc>
                <a:spcPct val="115000"/>
              </a:lnSpc>
              <a:spcBef>
                <a:spcPts val="0"/>
              </a:spcBef>
              <a:spcAft>
                <a:spcPts val="0"/>
              </a:spcAft>
              <a:buSzPts val="1400"/>
              <a:buChar char="–"/>
            </a:pPr>
            <a:r>
              <a:rPr lang="en"/>
              <a:t>CoinMarketCap: </a:t>
            </a:r>
            <a:r>
              <a:rPr lang="en" u="sng">
                <a:solidFill>
                  <a:schemeClr val="hlink"/>
                </a:solidFill>
                <a:hlinkClick r:id="rId3"/>
              </a:rPr>
              <a:t>https://coinmarketcap.com/</a:t>
            </a:r>
            <a:endParaRPr/>
          </a:p>
          <a:p>
            <a:pPr indent="-473075" lvl="0" marL="457200" rtl="0" algn="l">
              <a:lnSpc>
                <a:spcPct val="115000"/>
              </a:lnSpc>
              <a:spcBef>
                <a:spcPts val="0"/>
              </a:spcBef>
              <a:spcAft>
                <a:spcPts val="0"/>
              </a:spcAft>
              <a:buSzPts val="3850"/>
              <a:buChar char="•"/>
            </a:pPr>
            <a:r>
              <a:rPr lang="en"/>
              <a:t>Crypto Events and Calendar:</a:t>
            </a:r>
            <a:endParaRPr/>
          </a:p>
          <a:p>
            <a:pPr indent="-317500" lvl="1" marL="914400" rtl="0" algn="l">
              <a:lnSpc>
                <a:spcPct val="115000"/>
              </a:lnSpc>
              <a:spcBef>
                <a:spcPts val="0"/>
              </a:spcBef>
              <a:spcAft>
                <a:spcPts val="0"/>
              </a:spcAft>
              <a:buSzPts val="1400"/>
              <a:buChar char="–"/>
            </a:pPr>
            <a:r>
              <a:rPr lang="en"/>
              <a:t>CoinMarketCal</a:t>
            </a:r>
            <a:r>
              <a:rPr lang="en"/>
              <a:t>: </a:t>
            </a:r>
            <a:r>
              <a:rPr lang="en" u="sng">
                <a:solidFill>
                  <a:schemeClr val="hlink"/>
                </a:solidFill>
                <a:hlinkClick r:id="rId4"/>
              </a:rPr>
              <a:t>https://coinmarketcal.com/en/</a:t>
            </a:r>
            <a:endParaRPr/>
          </a:p>
          <a:p>
            <a:pPr indent="-317500" lvl="1" marL="914400" rtl="0" algn="l">
              <a:lnSpc>
                <a:spcPct val="115000"/>
              </a:lnSpc>
              <a:spcBef>
                <a:spcPts val="0"/>
              </a:spcBef>
              <a:spcAft>
                <a:spcPts val="0"/>
              </a:spcAft>
              <a:buSzPts val="1400"/>
              <a:buChar char="–"/>
            </a:pPr>
            <a:r>
              <a:rPr lang="en"/>
              <a:t>CoinDar:</a:t>
            </a:r>
            <a:r>
              <a:rPr lang="en" u="sng">
                <a:solidFill>
                  <a:schemeClr val="hlink"/>
                </a:solidFill>
                <a:hlinkClick r:id="rId5"/>
              </a:rPr>
              <a:t> https://coindar.org/</a:t>
            </a:r>
            <a:endParaRPr/>
          </a:p>
          <a:p>
            <a:pPr indent="-473075" lvl="0" marL="457200" rtl="0" algn="l">
              <a:lnSpc>
                <a:spcPct val="115000"/>
              </a:lnSpc>
              <a:spcBef>
                <a:spcPts val="0"/>
              </a:spcBef>
              <a:spcAft>
                <a:spcPts val="0"/>
              </a:spcAft>
              <a:buSzPts val="3850"/>
              <a:buChar char="•"/>
            </a:pPr>
            <a:r>
              <a:rPr lang="en"/>
              <a:t>Crypto News:</a:t>
            </a:r>
            <a:endParaRPr/>
          </a:p>
          <a:p>
            <a:pPr indent="-317500" lvl="1" marL="914400" rtl="0" algn="l">
              <a:lnSpc>
                <a:spcPct val="115000"/>
              </a:lnSpc>
              <a:spcBef>
                <a:spcPts val="0"/>
              </a:spcBef>
              <a:spcAft>
                <a:spcPts val="0"/>
              </a:spcAft>
              <a:buSzPts val="1400"/>
              <a:buChar char="–"/>
            </a:pPr>
            <a:r>
              <a:rPr lang="en"/>
              <a:t>CoinDesk: </a:t>
            </a:r>
            <a:r>
              <a:rPr lang="en" u="sng">
                <a:solidFill>
                  <a:schemeClr val="hlink"/>
                </a:solidFill>
                <a:hlinkClick r:id="rId6"/>
              </a:rPr>
              <a:t>https://www.coindesk.com/</a:t>
            </a:r>
            <a:endParaRPr/>
          </a:p>
          <a:p>
            <a:pPr indent="-317500" lvl="1" marL="914400" rtl="0" algn="l">
              <a:lnSpc>
                <a:spcPct val="115000"/>
              </a:lnSpc>
              <a:spcBef>
                <a:spcPts val="0"/>
              </a:spcBef>
              <a:spcAft>
                <a:spcPts val="0"/>
              </a:spcAft>
              <a:buSzPts val="1400"/>
              <a:buChar char="–"/>
            </a:pPr>
            <a:r>
              <a:rPr lang="en"/>
              <a:t>CoinTelegraph:</a:t>
            </a:r>
            <a:r>
              <a:rPr lang="en" u="sng">
                <a:solidFill>
                  <a:schemeClr val="hlink"/>
                </a:solidFill>
                <a:hlinkClick r:id="rId7"/>
              </a:rPr>
              <a:t> https://cointelegraph.com/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7a47f7840c_3_1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7a47f7840c_3_15"/>
          <p:cNvSpPr txBox="1"/>
          <p:nvPr>
            <p:ph type="title"/>
          </p:nvPr>
        </p:nvSpPr>
        <p:spPr>
          <a:xfrm>
            <a:off x="0" y="0"/>
            <a:ext cx="9144000" cy="6897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lang="en" sz="3500">
                <a:latin typeface="Arial Rounded"/>
                <a:ea typeface="Arial Rounded"/>
                <a:cs typeface="Arial Rounded"/>
                <a:sym typeface="Arial Rounded"/>
              </a:rPr>
              <a:t>Useful Links</a:t>
            </a:r>
            <a:endParaRPr sz="3500" cap="none">
              <a:latin typeface="Arial Rounded"/>
              <a:ea typeface="Arial Rounded"/>
              <a:cs typeface="Arial Rounded"/>
              <a:sym typeface="Arial Rounded"/>
            </a:endParaRPr>
          </a:p>
        </p:txBody>
      </p:sp>
      <p:sp>
        <p:nvSpPr>
          <p:cNvPr id="583" name="Google Shape;583;g27a47f7840c_3_15"/>
          <p:cNvSpPr txBox="1"/>
          <p:nvPr>
            <p:ph idx="1" type="body"/>
          </p:nvPr>
        </p:nvSpPr>
        <p:spPr>
          <a:xfrm>
            <a:off x="0" y="689700"/>
            <a:ext cx="9144000" cy="4453800"/>
          </a:xfrm>
          <a:prstGeom prst="rect">
            <a:avLst/>
          </a:prstGeom>
          <a:noFill/>
          <a:ln>
            <a:noFill/>
          </a:ln>
        </p:spPr>
        <p:txBody>
          <a:bodyPr anchorCtr="0" anchor="t" bIns="34275" lIns="68575" spcFirstLastPara="1" rIns="68575" wrap="square" tIns="34275">
            <a:normAutofit/>
          </a:bodyPr>
          <a:lstStyle/>
          <a:p>
            <a:pPr indent="-473075" lvl="0" marL="457200" rtl="0" algn="l">
              <a:lnSpc>
                <a:spcPct val="115000"/>
              </a:lnSpc>
              <a:spcBef>
                <a:spcPts val="500"/>
              </a:spcBef>
              <a:spcAft>
                <a:spcPts val="0"/>
              </a:spcAft>
              <a:buSzPts val="3850"/>
              <a:buChar char="•"/>
            </a:pPr>
            <a:r>
              <a:rPr lang="en"/>
              <a:t>Blockchain Explorers:</a:t>
            </a:r>
            <a:endParaRPr/>
          </a:p>
          <a:p>
            <a:pPr indent="-317500" lvl="1" marL="914400" rtl="0" algn="l">
              <a:lnSpc>
                <a:spcPct val="115000"/>
              </a:lnSpc>
              <a:spcBef>
                <a:spcPts val="0"/>
              </a:spcBef>
              <a:spcAft>
                <a:spcPts val="0"/>
              </a:spcAft>
              <a:buSzPts val="1400"/>
              <a:buChar char="–"/>
            </a:pPr>
            <a:r>
              <a:rPr lang="en"/>
              <a:t>Blockchain Explorer:</a:t>
            </a:r>
            <a:r>
              <a:rPr lang="en" u="sng">
                <a:solidFill>
                  <a:schemeClr val="hlink"/>
                </a:solidFill>
                <a:hlinkClick r:id="rId3"/>
              </a:rPr>
              <a:t> https://www.blockchain.com/explorer</a:t>
            </a:r>
            <a:endParaRPr/>
          </a:p>
          <a:p>
            <a:pPr indent="-317500" lvl="1" marL="914400" rtl="0" algn="l">
              <a:lnSpc>
                <a:spcPct val="115000"/>
              </a:lnSpc>
              <a:spcBef>
                <a:spcPts val="0"/>
              </a:spcBef>
              <a:spcAft>
                <a:spcPts val="0"/>
              </a:spcAft>
              <a:buSzPts val="1400"/>
              <a:buChar char="–"/>
            </a:pPr>
            <a:r>
              <a:rPr lang="en"/>
              <a:t>Etherscan: </a:t>
            </a:r>
            <a:r>
              <a:rPr lang="en" u="sng">
                <a:solidFill>
                  <a:schemeClr val="hlink"/>
                </a:solidFill>
                <a:hlinkClick r:id="rId4"/>
              </a:rPr>
              <a:t>https://etherscan.io/</a:t>
            </a:r>
            <a:endParaRPr/>
          </a:p>
          <a:p>
            <a:pPr indent="-473075" lvl="0" marL="457200" rtl="0" algn="l">
              <a:lnSpc>
                <a:spcPct val="115000"/>
              </a:lnSpc>
              <a:spcBef>
                <a:spcPts val="0"/>
              </a:spcBef>
              <a:spcAft>
                <a:spcPts val="0"/>
              </a:spcAft>
              <a:buSzPts val="3850"/>
              <a:buChar char="•"/>
            </a:pPr>
            <a:r>
              <a:rPr lang="en"/>
              <a:t>Portfolio Management:</a:t>
            </a:r>
            <a:endParaRPr/>
          </a:p>
          <a:p>
            <a:pPr indent="-317500" lvl="1" marL="914400" rtl="0" algn="l">
              <a:lnSpc>
                <a:spcPct val="115000"/>
              </a:lnSpc>
              <a:spcBef>
                <a:spcPts val="0"/>
              </a:spcBef>
              <a:spcAft>
                <a:spcPts val="0"/>
              </a:spcAft>
              <a:buSzPts val="1400"/>
              <a:buChar char="–"/>
            </a:pPr>
            <a:r>
              <a:rPr lang="en"/>
              <a:t>TabTrader:</a:t>
            </a:r>
            <a:r>
              <a:rPr lang="en" u="sng">
                <a:solidFill>
                  <a:schemeClr val="hlink"/>
                </a:solidFill>
                <a:hlinkClick r:id="rId5"/>
              </a:rPr>
              <a:t> https://tab-trader.com/</a:t>
            </a:r>
            <a:endParaRPr/>
          </a:p>
          <a:p>
            <a:pPr indent="-317500" lvl="1" marL="914400" rtl="0" algn="l">
              <a:lnSpc>
                <a:spcPct val="115000"/>
              </a:lnSpc>
              <a:spcBef>
                <a:spcPts val="0"/>
              </a:spcBef>
              <a:spcAft>
                <a:spcPts val="0"/>
              </a:spcAft>
              <a:buSzPts val="1400"/>
              <a:buChar char="–"/>
            </a:pPr>
            <a:r>
              <a:rPr lang="en"/>
              <a:t>Blockfolio: </a:t>
            </a:r>
            <a:r>
              <a:rPr lang="en" u="sng">
                <a:solidFill>
                  <a:schemeClr val="hlink"/>
                </a:solidFill>
                <a:hlinkClick r:id="rId6"/>
              </a:rPr>
              <a:t>https://blockfolio.com/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78ba69696d_3_1"/>
          <p:cNvSpPr/>
          <p:nvPr/>
        </p:nvSpPr>
        <p:spPr>
          <a:xfrm rot="-1002811">
            <a:off x="7467396" y="2201160"/>
            <a:ext cx="1269532" cy="6684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278ba69696d_3_1"/>
          <p:cNvSpPr/>
          <p:nvPr/>
        </p:nvSpPr>
        <p:spPr>
          <a:xfrm flipH="1" rot="1002811">
            <a:off x="6294390" y="2201160"/>
            <a:ext cx="1269532" cy="6684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278ba69696d_3_1"/>
          <p:cNvSpPr/>
          <p:nvPr/>
        </p:nvSpPr>
        <p:spPr>
          <a:xfrm rot="-1002811">
            <a:off x="5129240" y="2201160"/>
            <a:ext cx="1269532" cy="6684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278ba69696d_3_1"/>
          <p:cNvSpPr/>
          <p:nvPr/>
        </p:nvSpPr>
        <p:spPr>
          <a:xfrm flipH="1" rot="1002811">
            <a:off x="3959605" y="2201160"/>
            <a:ext cx="1269532" cy="6684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278ba69696d_3_1"/>
          <p:cNvSpPr/>
          <p:nvPr/>
        </p:nvSpPr>
        <p:spPr>
          <a:xfrm rot="-1002811">
            <a:off x="2799139" y="2201160"/>
            <a:ext cx="1269532" cy="6684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278ba69696d_3_1"/>
          <p:cNvSpPr/>
          <p:nvPr/>
        </p:nvSpPr>
        <p:spPr>
          <a:xfrm flipH="1" rot="1002811">
            <a:off x="1629491" y="2201160"/>
            <a:ext cx="1269532" cy="66840"/>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278ba69696d_3_1"/>
          <p:cNvSpPr/>
          <p:nvPr/>
        </p:nvSpPr>
        <p:spPr>
          <a:xfrm rot="-1002811">
            <a:off x="485709" y="2201160"/>
            <a:ext cx="1269532" cy="6684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g278ba69696d_3_1"/>
          <p:cNvGrpSpPr/>
          <p:nvPr/>
        </p:nvGrpSpPr>
        <p:grpSpPr>
          <a:xfrm>
            <a:off x="1281492" y="1550702"/>
            <a:ext cx="790912" cy="633738"/>
            <a:chOff x="1577835" y="1920674"/>
            <a:chExt cx="696900" cy="547648"/>
          </a:xfrm>
        </p:grpSpPr>
        <p:sp>
          <p:nvSpPr>
            <p:cNvPr id="121" name="Google Shape;121;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22" name="Google Shape;122;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 name="Google Shape;123;g278ba69696d_3_1"/>
          <p:cNvPicPr preferRelativeResize="0"/>
          <p:nvPr/>
        </p:nvPicPr>
        <p:blipFill rotWithShape="1">
          <a:blip r:embed="rId3">
            <a:alphaModFix/>
          </a:blip>
          <a:srcRect b="0" l="0" r="0" t="0"/>
          <a:stretch/>
        </p:blipFill>
        <p:spPr>
          <a:xfrm>
            <a:off x="1263160" y="327325"/>
            <a:ext cx="827528" cy="843818"/>
          </a:xfrm>
          <a:prstGeom prst="rect">
            <a:avLst/>
          </a:prstGeom>
          <a:noFill/>
          <a:ln>
            <a:noFill/>
          </a:ln>
        </p:spPr>
      </p:pic>
      <p:sp>
        <p:nvSpPr>
          <p:cNvPr id="124" name="Google Shape;124;g278ba69696d_3_1"/>
          <p:cNvSpPr txBox="1"/>
          <p:nvPr/>
        </p:nvSpPr>
        <p:spPr>
          <a:xfrm>
            <a:off x="1137458" y="1503234"/>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2009</a:t>
            </a:r>
            <a:endParaRPr b="0" i="0" sz="1400" u="none" cap="none" strike="noStrike">
              <a:solidFill>
                <a:srgbClr val="000000"/>
              </a:solidFill>
              <a:latin typeface="Calibri"/>
              <a:ea typeface="Calibri"/>
              <a:cs typeface="Calibri"/>
              <a:sym typeface="Calibri"/>
            </a:endParaRPr>
          </a:p>
        </p:txBody>
      </p:sp>
      <p:pic>
        <p:nvPicPr>
          <p:cNvPr id="125" name="Google Shape;125;g278ba69696d_3_1"/>
          <p:cNvPicPr preferRelativeResize="0"/>
          <p:nvPr/>
        </p:nvPicPr>
        <p:blipFill rotWithShape="1">
          <a:blip r:embed="rId4">
            <a:alphaModFix/>
          </a:blip>
          <a:srcRect b="0" l="0" r="0" t="0"/>
          <a:stretch/>
        </p:blipFill>
        <p:spPr>
          <a:xfrm>
            <a:off x="1987044" y="2977893"/>
            <a:ext cx="690970" cy="704573"/>
          </a:xfrm>
          <a:prstGeom prst="rect">
            <a:avLst/>
          </a:prstGeom>
          <a:noFill/>
          <a:ln>
            <a:noFill/>
          </a:ln>
        </p:spPr>
      </p:pic>
      <p:pic>
        <p:nvPicPr>
          <p:cNvPr id="126" name="Google Shape;126;g278ba69696d_3_1"/>
          <p:cNvPicPr preferRelativeResize="0"/>
          <p:nvPr/>
        </p:nvPicPr>
        <p:blipFill rotWithShape="1">
          <a:blip r:embed="rId5">
            <a:alphaModFix/>
          </a:blip>
          <a:srcRect b="0" l="0" r="0" t="0"/>
          <a:stretch/>
        </p:blipFill>
        <p:spPr>
          <a:xfrm>
            <a:off x="2832943" y="2977889"/>
            <a:ext cx="690973" cy="704573"/>
          </a:xfrm>
          <a:prstGeom prst="rect">
            <a:avLst/>
          </a:prstGeom>
          <a:noFill/>
          <a:ln>
            <a:noFill/>
          </a:ln>
        </p:spPr>
      </p:pic>
      <p:pic>
        <p:nvPicPr>
          <p:cNvPr id="127" name="Google Shape;127;g278ba69696d_3_1"/>
          <p:cNvPicPr preferRelativeResize="0"/>
          <p:nvPr/>
        </p:nvPicPr>
        <p:blipFill rotWithShape="1">
          <a:blip r:embed="rId6">
            <a:alphaModFix/>
          </a:blip>
          <a:srcRect b="0" l="0" r="0" t="0"/>
          <a:stretch/>
        </p:blipFill>
        <p:spPr>
          <a:xfrm>
            <a:off x="3611528" y="327325"/>
            <a:ext cx="827530" cy="843815"/>
          </a:xfrm>
          <a:prstGeom prst="rect">
            <a:avLst/>
          </a:prstGeom>
          <a:noFill/>
          <a:ln>
            <a:noFill/>
          </a:ln>
        </p:spPr>
      </p:pic>
      <p:pic>
        <p:nvPicPr>
          <p:cNvPr id="128" name="Google Shape;128;g278ba69696d_3_1"/>
          <p:cNvPicPr preferRelativeResize="0"/>
          <p:nvPr/>
        </p:nvPicPr>
        <p:blipFill rotWithShape="1">
          <a:blip r:embed="rId7">
            <a:alphaModFix/>
          </a:blip>
          <a:srcRect b="0" l="0" r="0" t="0"/>
          <a:stretch/>
        </p:blipFill>
        <p:spPr>
          <a:xfrm>
            <a:off x="4268696" y="2921896"/>
            <a:ext cx="790899" cy="806466"/>
          </a:xfrm>
          <a:prstGeom prst="rect">
            <a:avLst/>
          </a:prstGeom>
          <a:noFill/>
          <a:ln>
            <a:noFill/>
          </a:ln>
        </p:spPr>
      </p:pic>
      <p:pic>
        <p:nvPicPr>
          <p:cNvPr id="129" name="Google Shape;129;g278ba69696d_3_1"/>
          <p:cNvPicPr preferRelativeResize="0"/>
          <p:nvPr/>
        </p:nvPicPr>
        <p:blipFill rotWithShape="1">
          <a:blip r:embed="rId8">
            <a:alphaModFix/>
          </a:blip>
          <a:srcRect b="0" l="0" r="0" t="0"/>
          <a:stretch/>
        </p:blipFill>
        <p:spPr>
          <a:xfrm>
            <a:off x="5328719" y="327325"/>
            <a:ext cx="827530" cy="843818"/>
          </a:xfrm>
          <a:prstGeom prst="rect">
            <a:avLst/>
          </a:prstGeom>
          <a:noFill/>
          <a:ln>
            <a:noFill/>
          </a:ln>
        </p:spPr>
      </p:pic>
      <p:pic>
        <p:nvPicPr>
          <p:cNvPr id="130" name="Google Shape;130;g278ba69696d_3_1"/>
          <p:cNvPicPr preferRelativeResize="0"/>
          <p:nvPr/>
        </p:nvPicPr>
        <p:blipFill rotWithShape="1">
          <a:blip r:embed="rId9">
            <a:alphaModFix/>
          </a:blip>
          <a:srcRect b="0" l="0" r="0" t="0"/>
          <a:stretch/>
        </p:blipFill>
        <p:spPr>
          <a:xfrm>
            <a:off x="6283776" y="327325"/>
            <a:ext cx="827530" cy="843815"/>
          </a:xfrm>
          <a:prstGeom prst="rect">
            <a:avLst/>
          </a:prstGeom>
          <a:noFill/>
          <a:ln>
            <a:noFill/>
          </a:ln>
        </p:spPr>
      </p:pic>
      <p:pic>
        <p:nvPicPr>
          <p:cNvPr id="131" name="Google Shape;131;g278ba69696d_3_1"/>
          <p:cNvPicPr preferRelativeResize="0"/>
          <p:nvPr/>
        </p:nvPicPr>
        <p:blipFill rotWithShape="1">
          <a:blip r:embed="rId10">
            <a:alphaModFix/>
          </a:blip>
          <a:srcRect b="0" l="0" r="0" t="0"/>
          <a:stretch/>
        </p:blipFill>
        <p:spPr>
          <a:xfrm>
            <a:off x="7261961" y="327337"/>
            <a:ext cx="827525" cy="843791"/>
          </a:xfrm>
          <a:prstGeom prst="rect">
            <a:avLst/>
          </a:prstGeom>
          <a:noFill/>
          <a:ln>
            <a:noFill/>
          </a:ln>
        </p:spPr>
      </p:pic>
      <p:pic>
        <p:nvPicPr>
          <p:cNvPr id="132" name="Google Shape;132;g278ba69696d_3_1"/>
          <p:cNvPicPr preferRelativeResize="0"/>
          <p:nvPr/>
        </p:nvPicPr>
        <p:blipFill rotWithShape="1">
          <a:blip r:embed="rId11">
            <a:alphaModFix/>
          </a:blip>
          <a:srcRect b="0" l="0" r="0" t="0"/>
          <a:stretch/>
        </p:blipFill>
        <p:spPr>
          <a:xfrm>
            <a:off x="6696478" y="2908243"/>
            <a:ext cx="916132" cy="934170"/>
          </a:xfrm>
          <a:prstGeom prst="rect">
            <a:avLst/>
          </a:prstGeom>
          <a:noFill/>
          <a:ln>
            <a:noFill/>
          </a:ln>
        </p:spPr>
      </p:pic>
      <p:pic>
        <p:nvPicPr>
          <p:cNvPr id="133" name="Google Shape;133;g278ba69696d_3_1"/>
          <p:cNvPicPr preferRelativeResize="0"/>
          <p:nvPr/>
        </p:nvPicPr>
        <p:blipFill rotWithShape="1">
          <a:blip r:embed="rId12">
            <a:alphaModFix/>
          </a:blip>
          <a:srcRect b="0" l="0" r="0" t="0"/>
          <a:stretch/>
        </p:blipFill>
        <p:spPr>
          <a:xfrm>
            <a:off x="7546421" y="2872977"/>
            <a:ext cx="916132" cy="934170"/>
          </a:xfrm>
          <a:prstGeom prst="rect">
            <a:avLst/>
          </a:prstGeom>
          <a:noFill/>
          <a:ln>
            <a:noFill/>
          </a:ln>
        </p:spPr>
      </p:pic>
      <p:sp>
        <p:nvSpPr>
          <p:cNvPr id="134" name="Google Shape;134;g278ba69696d_3_1"/>
          <p:cNvSpPr txBox="1"/>
          <p:nvPr/>
        </p:nvSpPr>
        <p:spPr>
          <a:xfrm>
            <a:off x="1263175" y="1088920"/>
            <a:ext cx="9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Bitcoin</a:t>
            </a:r>
            <a:endParaRPr b="1" i="0" sz="1400" u="none" cap="none" strike="noStrike">
              <a:solidFill>
                <a:srgbClr val="5E5E5E"/>
              </a:solidFill>
              <a:latin typeface="Arial Rounded"/>
              <a:ea typeface="Arial Rounded"/>
              <a:cs typeface="Arial Rounded"/>
              <a:sym typeface="Arial Rounded"/>
            </a:endParaRPr>
          </a:p>
        </p:txBody>
      </p:sp>
      <p:sp>
        <p:nvSpPr>
          <p:cNvPr id="135" name="Google Shape;135;g278ba69696d_3_1"/>
          <p:cNvSpPr txBox="1"/>
          <p:nvPr/>
        </p:nvSpPr>
        <p:spPr>
          <a:xfrm>
            <a:off x="3552302" y="1088920"/>
            <a:ext cx="108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Peercoin</a:t>
            </a:r>
            <a:endParaRPr b="1" i="0" sz="1400" u="none" cap="none" strike="noStrike">
              <a:solidFill>
                <a:srgbClr val="5E5E5E"/>
              </a:solidFill>
              <a:latin typeface="Arial Rounded"/>
              <a:ea typeface="Arial Rounded"/>
              <a:cs typeface="Arial Rounded"/>
              <a:sym typeface="Arial Rounded"/>
            </a:endParaRPr>
          </a:p>
        </p:txBody>
      </p:sp>
      <p:sp>
        <p:nvSpPr>
          <p:cNvPr id="136" name="Google Shape;136;g278ba69696d_3_1"/>
          <p:cNvSpPr txBox="1"/>
          <p:nvPr/>
        </p:nvSpPr>
        <p:spPr>
          <a:xfrm>
            <a:off x="1675463" y="3609938"/>
            <a:ext cx="108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Litecoin</a:t>
            </a:r>
            <a:endParaRPr b="1" i="0" sz="1400" u="none" cap="none" strike="noStrike">
              <a:solidFill>
                <a:srgbClr val="5E5E5E"/>
              </a:solidFill>
              <a:latin typeface="Arial Rounded"/>
              <a:ea typeface="Arial Rounded"/>
              <a:cs typeface="Arial Rounded"/>
              <a:sym typeface="Arial Rounded"/>
            </a:endParaRPr>
          </a:p>
        </p:txBody>
      </p:sp>
      <p:sp>
        <p:nvSpPr>
          <p:cNvPr id="137" name="Google Shape;137;g278ba69696d_3_1"/>
          <p:cNvSpPr txBox="1"/>
          <p:nvPr/>
        </p:nvSpPr>
        <p:spPr>
          <a:xfrm>
            <a:off x="2607754" y="3598120"/>
            <a:ext cx="133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Namecoin</a:t>
            </a:r>
            <a:endParaRPr b="1" i="0" sz="1400" u="none" cap="none" strike="noStrike">
              <a:solidFill>
                <a:srgbClr val="5E5E5E"/>
              </a:solidFill>
              <a:latin typeface="Arial Rounded"/>
              <a:ea typeface="Arial Rounded"/>
              <a:cs typeface="Arial Rounded"/>
              <a:sym typeface="Arial Rounded"/>
            </a:endParaRPr>
          </a:p>
        </p:txBody>
      </p:sp>
      <p:sp>
        <p:nvSpPr>
          <p:cNvPr id="138" name="Google Shape;138;g278ba69696d_3_1"/>
          <p:cNvSpPr txBox="1"/>
          <p:nvPr/>
        </p:nvSpPr>
        <p:spPr>
          <a:xfrm>
            <a:off x="5392414" y="1082961"/>
            <a:ext cx="9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Dash</a:t>
            </a:r>
            <a:endParaRPr b="1" i="0" sz="1400" u="none" cap="none" strike="noStrike">
              <a:solidFill>
                <a:srgbClr val="5E5E5E"/>
              </a:solidFill>
              <a:latin typeface="Arial Rounded"/>
              <a:ea typeface="Arial Rounded"/>
              <a:cs typeface="Arial Rounded"/>
              <a:sym typeface="Arial Rounded"/>
            </a:endParaRPr>
          </a:p>
        </p:txBody>
      </p:sp>
      <p:sp>
        <p:nvSpPr>
          <p:cNvPr id="139" name="Google Shape;139;g278ba69696d_3_1"/>
          <p:cNvSpPr txBox="1"/>
          <p:nvPr/>
        </p:nvSpPr>
        <p:spPr>
          <a:xfrm>
            <a:off x="7273537" y="1097715"/>
            <a:ext cx="133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Monero</a:t>
            </a:r>
            <a:endParaRPr b="1" i="0" sz="1400" u="none" cap="none" strike="noStrike">
              <a:solidFill>
                <a:srgbClr val="5E5E5E"/>
              </a:solidFill>
              <a:latin typeface="Arial Rounded"/>
              <a:ea typeface="Arial Rounded"/>
              <a:cs typeface="Arial Rounded"/>
              <a:sym typeface="Arial Rounded"/>
            </a:endParaRPr>
          </a:p>
        </p:txBody>
      </p:sp>
      <p:sp>
        <p:nvSpPr>
          <p:cNvPr id="140" name="Google Shape;140;g278ba69696d_3_1"/>
          <p:cNvSpPr txBox="1"/>
          <p:nvPr/>
        </p:nvSpPr>
        <p:spPr>
          <a:xfrm>
            <a:off x="6381293" y="1097701"/>
            <a:ext cx="9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Neo</a:t>
            </a:r>
            <a:endParaRPr b="1" i="0" sz="1400" u="none" cap="none" strike="noStrike">
              <a:solidFill>
                <a:srgbClr val="5E5E5E"/>
              </a:solidFill>
              <a:latin typeface="Arial Rounded"/>
              <a:ea typeface="Arial Rounded"/>
              <a:cs typeface="Arial Rounded"/>
              <a:sym typeface="Arial Rounded"/>
            </a:endParaRPr>
          </a:p>
        </p:txBody>
      </p:sp>
      <p:sp>
        <p:nvSpPr>
          <p:cNvPr id="141" name="Google Shape;141;g278ba69696d_3_1"/>
          <p:cNvSpPr txBox="1"/>
          <p:nvPr/>
        </p:nvSpPr>
        <p:spPr>
          <a:xfrm>
            <a:off x="4067865" y="3641097"/>
            <a:ext cx="150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Dogecoin</a:t>
            </a:r>
            <a:endParaRPr b="1" i="0" sz="1400" u="none" cap="none" strike="noStrike">
              <a:solidFill>
                <a:srgbClr val="5E5E5E"/>
              </a:solidFill>
              <a:latin typeface="Arial Rounded"/>
              <a:ea typeface="Arial Rounded"/>
              <a:cs typeface="Arial Rounded"/>
              <a:sym typeface="Arial Rounded"/>
            </a:endParaRPr>
          </a:p>
        </p:txBody>
      </p:sp>
      <p:sp>
        <p:nvSpPr>
          <p:cNvPr id="142" name="Google Shape;142;g278ba69696d_3_1"/>
          <p:cNvSpPr txBox="1"/>
          <p:nvPr/>
        </p:nvSpPr>
        <p:spPr>
          <a:xfrm>
            <a:off x="5146769" y="3641097"/>
            <a:ext cx="9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Ripple</a:t>
            </a:r>
            <a:endParaRPr b="1" i="0" sz="1400" u="none" cap="none" strike="noStrike">
              <a:solidFill>
                <a:srgbClr val="5E5E5E"/>
              </a:solidFill>
              <a:latin typeface="Arial Rounded"/>
              <a:ea typeface="Arial Rounded"/>
              <a:cs typeface="Arial Rounded"/>
              <a:sym typeface="Arial Rounded"/>
            </a:endParaRPr>
          </a:p>
        </p:txBody>
      </p:sp>
      <p:sp>
        <p:nvSpPr>
          <p:cNvPr id="143" name="Google Shape;143;g278ba69696d_3_1"/>
          <p:cNvSpPr txBox="1"/>
          <p:nvPr/>
        </p:nvSpPr>
        <p:spPr>
          <a:xfrm>
            <a:off x="6567414" y="3728322"/>
            <a:ext cx="133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Ethereum</a:t>
            </a:r>
            <a:endParaRPr b="1" i="0" sz="1400" u="none" cap="none" strike="noStrike">
              <a:solidFill>
                <a:srgbClr val="5E5E5E"/>
              </a:solidFill>
              <a:latin typeface="Arial Rounded"/>
              <a:ea typeface="Arial Rounded"/>
              <a:cs typeface="Arial Rounded"/>
              <a:sym typeface="Arial Rounded"/>
            </a:endParaRPr>
          </a:p>
        </p:txBody>
      </p:sp>
      <p:sp>
        <p:nvSpPr>
          <p:cNvPr id="144" name="Google Shape;144;g278ba69696d_3_1"/>
          <p:cNvSpPr txBox="1"/>
          <p:nvPr/>
        </p:nvSpPr>
        <p:spPr>
          <a:xfrm>
            <a:off x="7717985" y="3728322"/>
            <a:ext cx="9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ETC</a:t>
            </a:r>
            <a:endParaRPr b="1" i="0" sz="1400" u="none" cap="none" strike="noStrike">
              <a:solidFill>
                <a:srgbClr val="5E5E5E"/>
              </a:solidFill>
              <a:latin typeface="Arial Rounded"/>
              <a:ea typeface="Arial Rounded"/>
              <a:cs typeface="Arial Rounded"/>
              <a:sym typeface="Arial Rounded"/>
            </a:endParaRPr>
          </a:p>
        </p:txBody>
      </p:sp>
      <p:sp>
        <p:nvSpPr>
          <p:cNvPr id="145" name="Google Shape;145;g278ba69696d_3_1"/>
          <p:cNvSpPr txBox="1"/>
          <p:nvPr/>
        </p:nvSpPr>
        <p:spPr>
          <a:xfrm>
            <a:off x="2222859" y="2468327"/>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2011</a:t>
            </a:r>
            <a:endParaRPr b="0" i="0" sz="1400" u="none" cap="none" strike="noStrike">
              <a:solidFill>
                <a:srgbClr val="000000"/>
              </a:solidFill>
              <a:latin typeface="Calibri"/>
              <a:ea typeface="Calibri"/>
              <a:cs typeface="Calibri"/>
              <a:sym typeface="Calibri"/>
            </a:endParaRPr>
          </a:p>
        </p:txBody>
      </p:sp>
      <p:sp>
        <p:nvSpPr>
          <p:cNvPr id="146" name="Google Shape;146;g278ba69696d_3_1"/>
          <p:cNvSpPr txBox="1"/>
          <p:nvPr/>
        </p:nvSpPr>
        <p:spPr>
          <a:xfrm>
            <a:off x="3485656" y="1503220"/>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2012</a:t>
            </a:r>
            <a:endParaRPr b="0" i="0" sz="1400" u="none" cap="none" strike="noStrike">
              <a:solidFill>
                <a:srgbClr val="000000"/>
              </a:solidFill>
              <a:latin typeface="Calibri"/>
              <a:ea typeface="Calibri"/>
              <a:cs typeface="Calibri"/>
              <a:sym typeface="Calibri"/>
            </a:endParaRPr>
          </a:p>
        </p:txBody>
      </p:sp>
      <p:sp>
        <p:nvSpPr>
          <p:cNvPr id="147" name="Google Shape;147;g278ba69696d_3_1"/>
          <p:cNvSpPr txBox="1"/>
          <p:nvPr/>
        </p:nvSpPr>
        <p:spPr>
          <a:xfrm>
            <a:off x="4617105" y="2468312"/>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2013</a:t>
            </a:r>
            <a:endParaRPr b="0" i="0" sz="1400" u="none" cap="none" strike="noStrike">
              <a:solidFill>
                <a:srgbClr val="000000"/>
              </a:solidFill>
              <a:latin typeface="Calibri"/>
              <a:ea typeface="Calibri"/>
              <a:cs typeface="Calibri"/>
              <a:sym typeface="Calibri"/>
            </a:endParaRPr>
          </a:p>
        </p:txBody>
      </p:sp>
      <p:sp>
        <p:nvSpPr>
          <p:cNvPr id="148" name="Google Shape;148;g278ba69696d_3_1"/>
          <p:cNvSpPr txBox="1"/>
          <p:nvPr/>
        </p:nvSpPr>
        <p:spPr>
          <a:xfrm>
            <a:off x="5833869" y="1503220"/>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2014</a:t>
            </a:r>
            <a:endParaRPr b="0" i="0" sz="1400" u="none" cap="none" strike="noStrike">
              <a:solidFill>
                <a:srgbClr val="000000"/>
              </a:solidFill>
              <a:latin typeface="Calibri"/>
              <a:ea typeface="Calibri"/>
              <a:cs typeface="Calibri"/>
              <a:sym typeface="Calibri"/>
            </a:endParaRPr>
          </a:p>
        </p:txBody>
      </p:sp>
      <p:sp>
        <p:nvSpPr>
          <p:cNvPr id="149" name="Google Shape;149;g278ba69696d_3_1"/>
          <p:cNvSpPr txBox="1"/>
          <p:nvPr/>
        </p:nvSpPr>
        <p:spPr>
          <a:xfrm>
            <a:off x="7011379" y="2462526"/>
            <a:ext cx="108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2015</a:t>
            </a:r>
            <a:endParaRPr b="0" i="0" sz="1400" u="none" cap="none" strike="noStrike">
              <a:solidFill>
                <a:srgbClr val="000000"/>
              </a:solidFill>
              <a:latin typeface="Calibri"/>
              <a:ea typeface="Calibri"/>
              <a:cs typeface="Calibri"/>
              <a:sym typeface="Calibri"/>
            </a:endParaRPr>
          </a:p>
        </p:txBody>
      </p:sp>
      <p:cxnSp>
        <p:nvCxnSpPr>
          <p:cNvPr id="150" name="Google Shape;150;g278ba69696d_3_1"/>
          <p:cNvCxnSpPr>
            <a:stCxn id="126" idx="3"/>
          </p:cNvCxnSpPr>
          <p:nvPr/>
        </p:nvCxnSpPr>
        <p:spPr>
          <a:xfrm>
            <a:off x="3523916" y="3330175"/>
            <a:ext cx="0" cy="0"/>
          </a:xfrm>
          <a:prstGeom prst="straightConnector1">
            <a:avLst/>
          </a:prstGeom>
          <a:noFill/>
          <a:ln cap="flat" cmpd="sng" w="9525">
            <a:solidFill>
              <a:srgbClr val="1F497D"/>
            </a:solidFill>
            <a:prstDash val="solid"/>
            <a:round/>
            <a:headEnd len="sm" w="sm" type="none"/>
            <a:tailEnd len="sm" w="sm" type="none"/>
          </a:ln>
        </p:spPr>
      </p:cxnSp>
      <p:grpSp>
        <p:nvGrpSpPr>
          <p:cNvPr id="151" name="Google Shape;151;g278ba69696d_3_1"/>
          <p:cNvGrpSpPr/>
          <p:nvPr/>
        </p:nvGrpSpPr>
        <p:grpSpPr>
          <a:xfrm>
            <a:off x="2458832" y="1931601"/>
            <a:ext cx="790912" cy="633738"/>
            <a:chOff x="1577835" y="1920674"/>
            <a:chExt cx="696900" cy="547648"/>
          </a:xfrm>
        </p:grpSpPr>
        <p:sp>
          <p:nvSpPr>
            <p:cNvPr id="152" name="Google Shape;152;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53" name="Google Shape;153;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g278ba69696d_3_1"/>
          <p:cNvGrpSpPr/>
          <p:nvPr/>
        </p:nvGrpSpPr>
        <p:grpSpPr>
          <a:xfrm>
            <a:off x="3584919" y="1583848"/>
            <a:ext cx="790912" cy="633738"/>
            <a:chOff x="1577835" y="1920674"/>
            <a:chExt cx="696900" cy="547648"/>
          </a:xfrm>
        </p:grpSpPr>
        <p:sp>
          <p:nvSpPr>
            <p:cNvPr id="155" name="Google Shape;155;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56" name="Google Shape;156;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g278ba69696d_3_1"/>
          <p:cNvGrpSpPr/>
          <p:nvPr/>
        </p:nvGrpSpPr>
        <p:grpSpPr>
          <a:xfrm>
            <a:off x="4710991" y="1917077"/>
            <a:ext cx="790912" cy="633738"/>
            <a:chOff x="1577835" y="1920674"/>
            <a:chExt cx="696900" cy="547648"/>
          </a:xfrm>
        </p:grpSpPr>
        <p:sp>
          <p:nvSpPr>
            <p:cNvPr id="158" name="Google Shape;158;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59" name="Google Shape;159;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g278ba69696d_3_1"/>
          <p:cNvGrpSpPr/>
          <p:nvPr/>
        </p:nvGrpSpPr>
        <p:grpSpPr>
          <a:xfrm>
            <a:off x="6021741" y="1553710"/>
            <a:ext cx="790912" cy="633738"/>
            <a:chOff x="1577835" y="1920674"/>
            <a:chExt cx="696900" cy="547648"/>
          </a:xfrm>
        </p:grpSpPr>
        <p:sp>
          <p:nvSpPr>
            <p:cNvPr id="161" name="Google Shape;161;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62" name="Google Shape;162;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g278ba69696d_3_1"/>
          <p:cNvGrpSpPr/>
          <p:nvPr/>
        </p:nvGrpSpPr>
        <p:grpSpPr>
          <a:xfrm>
            <a:off x="7141425" y="1899980"/>
            <a:ext cx="790912" cy="633738"/>
            <a:chOff x="1577835" y="1920674"/>
            <a:chExt cx="696900" cy="547648"/>
          </a:xfrm>
        </p:grpSpPr>
        <p:sp>
          <p:nvSpPr>
            <p:cNvPr id="164" name="Google Shape;164;g278ba69696d_3_1"/>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65" name="Google Shape;165;g278ba69696d_3_1"/>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g278ba69696d_3_1"/>
          <p:cNvPicPr preferRelativeResize="0"/>
          <p:nvPr/>
        </p:nvPicPr>
        <p:blipFill rotWithShape="1">
          <a:blip r:embed="rId13">
            <a:alphaModFix/>
          </a:blip>
          <a:srcRect b="23349" l="25666" r="22979" t="24157"/>
          <a:stretch/>
        </p:blipFill>
        <p:spPr>
          <a:xfrm>
            <a:off x="5170588" y="2984452"/>
            <a:ext cx="729175" cy="745337"/>
          </a:xfrm>
          <a:prstGeom prst="rect">
            <a:avLst/>
          </a:prstGeom>
          <a:noFill/>
          <a:ln>
            <a:noFill/>
          </a:ln>
        </p:spPr>
      </p:pic>
      <p:sp>
        <p:nvSpPr>
          <p:cNvPr id="167" name="Google Shape;167;g278ba69696d_3_1"/>
          <p:cNvSpPr txBox="1"/>
          <p:nvPr/>
        </p:nvSpPr>
        <p:spPr>
          <a:xfrm>
            <a:off x="4625588" y="436500"/>
            <a:ext cx="4143900" cy="1328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500"/>
              </a:spcBef>
              <a:spcAft>
                <a:spcPts val="0"/>
              </a:spcAft>
              <a:buClr>
                <a:srgbClr val="000000"/>
              </a:buClr>
              <a:buSzPts val="1900"/>
              <a:buFont typeface="Arial"/>
              <a:buNone/>
            </a:pPr>
            <a:r>
              <a:rPr b="1" i="0" lang="en" sz="1700" u="none" cap="none" strike="noStrike">
                <a:solidFill>
                  <a:schemeClr val="dk1"/>
                </a:solidFill>
                <a:latin typeface="Calibri"/>
                <a:ea typeface="Calibri"/>
                <a:cs typeface="Calibri"/>
                <a:sym typeface="Calibri"/>
              </a:rPr>
              <a:t>PeerCoin:</a:t>
            </a:r>
            <a:endParaRPr b="1" i="0" sz="1700" u="none" cap="none" strike="noStrike">
              <a:solidFill>
                <a:schemeClr val="dk1"/>
              </a:solidFill>
              <a:latin typeface="Calibri"/>
              <a:ea typeface="Calibri"/>
              <a:cs typeface="Calibri"/>
              <a:sym typeface="Calibri"/>
            </a:endParaRPr>
          </a:p>
          <a:p>
            <a:pPr indent="-317500" lvl="0" marL="457200" marR="0" rtl="0" algn="l">
              <a:lnSpc>
                <a:spcPct val="125000"/>
              </a:lnSpc>
              <a:spcBef>
                <a:spcPts val="500"/>
              </a:spcBef>
              <a:spcAft>
                <a:spcPts val="0"/>
              </a:spcAft>
              <a:buClr>
                <a:schemeClr val="dk1"/>
              </a:buClr>
              <a:buSzPts val="1400"/>
              <a:buFont typeface="Calibri"/>
              <a:buChar char="-"/>
            </a:pPr>
            <a:r>
              <a:rPr b="0" i="0" lang="en" u="none" cap="none" strike="noStrike">
                <a:solidFill>
                  <a:schemeClr val="dk1"/>
                </a:solidFill>
                <a:latin typeface="Calibri"/>
                <a:ea typeface="Calibri"/>
                <a:cs typeface="Calibri"/>
                <a:sym typeface="Calibri"/>
              </a:rPr>
              <a:t>First Proof-Of-Stake (POS) AltCoin</a:t>
            </a:r>
            <a:endParaRPr b="0" i="0" u="none" cap="none" strike="noStrike">
              <a:solidFill>
                <a:schemeClr val="dk1"/>
              </a:solidFill>
              <a:latin typeface="Calibri"/>
              <a:ea typeface="Calibri"/>
              <a:cs typeface="Calibri"/>
              <a:sym typeface="Calibri"/>
            </a:endParaRPr>
          </a:p>
          <a:p>
            <a:pPr indent="-317500" lvl="0" marL="457200" marR="0" rtl="0" algn="l">
              <a:lnSpc>
                <a:spcPct val="125000"/>
              </a:lnSpc>
              <a:spcBef>
                <a:spcPts val="500"/>
              </a:spcBef>
              <a:spcAft>
                <a:spcPts val="0"/>
              </a:spcAft>
              <a:buClr>
                <a:schemeClr val="dk1"/>
              </a:buClr>
              <a:buSzPts val="1400"/>
              <a:buFont typeface="Calibri"/>
              <a:buChar char="-"/>
            </a:pPr>
            <a:r>
              <a:rPr b="0" i="0" lang="en" u="none" cap="none" strike="noStrike">
                <a:solidFill>
                  <a:schemeClr val="dk1"/>
                </a:solidFill>
                <a:latin typeface="Calibri"/>
                <a:ea typeface="Calibri"/>
                <a:cs typeface="Calibri"/>
                <a:sym typeface="Calibri"/>
              </a:rPr>
              <a:t>Introduced POS as an energy-efficient alternative to POW</a:t>
            </a:r>
            <a:endParaRPr b="0" i="0" sz="700" u="none" cap="none" strike="noStrike">
              <a:solidFill>
                <a:srgbClr val="000000"/>
              </a:solidFill>
              <a:latin typeface="Calibri"/>
              <a:ea typeface="Calibri"/>
              <a:cs typeface="Calibri"/>
              <a:sym typeface="Calibri"/>
            </a:endParaRPr>
          </a:p>
        </p:txBody>
      </p:sp>
      <p:sp>
        <p:nvSpPr>
          <p:cNvPr id="168" name="Google Shape;168;g278ba69696d_3_1"/>
          <p:cNvSpPr txBox="1"/>
          <p:nvPr/>
        </p:nvSpPr>
        <p:spPr>
          <a:xfrm>
            <a:off x="5143950" y="2984750"/>
            <a:ext cx="3575700" cy="16623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500"/>
              </a:spcBef>
              <a:spcAft>
                <a:spcPts val="0"/>
              </a:spcAft>
              <a:buClr>
                <a:srgbClr val="000000"/>
              </a:buClr>
              <a:buSzPts val="1600"/>
              <a:buFont typeface="Arial"/>
              <a:buNone/>
            </a:pPr>
            <a:r>
              <a:rPr b="1" i="0" lang="en" sz="1700" u="none" cap="none" strike="noStrike">
                <a:solidFill>
                  <a:schemeClr val="dk1"/>
                </a:solidFill>
                <a:latin typeface="Calibri"/>
                <a:ea typeface="Calibri"/>
                <a:cs typeface="Calibri"/>
                <a:sym typeface="Calibri"/>
              </a:rPr>
              <a:t>DogeCoin:</a:t>
            </a:r>
            <a:endParaRPr b="1" i="0" sz="1700" u="none" cap="none" strike="noStrike">
              <a:solidFill>
                <a:schemeClr val="dk1"/>
              </a:solidFill>
              <a:latin typeface="Calibri"/>
              <a:ea typeface="Calibri"/>
              <a:cs typeface="Calibri"/>
              <a:sym typeface="Calibri"/>
            </a:endParaRPr>
          </a:p>
          <a:p>
            <a:pPr indent="-317500" lvl="0" marL="457200" marR="0" rtl="0" algn="l">
              <a:lnSpc>
                <a:spcPct val="125000"/>
              </a:lnSpc>
              <a:spcBef>
                <a:spcPts val="500"/>
              </a:spcBef>
              <a:spcAft>
                <a:spcPts val="0"/>
              </a:spcAft>
              <a:buClr>
                <a:schemeClr val="dk1"/>
              </a:buClr>
              <a:buSzPts val="1400"/>
              <a:buFont typeface="Arial"/>
              <a:buChar char="•"/>
            </a:pPr>
            <a:r>
              <a:rPr b="0" i="0" lang="en" u="none" cap="none" strike="noStrike">
                <a:solidFill>
                  <a:schemeClr val="dk1"/>
                </a:solidFill>
                <a:latin typeface="Calibri"/>
                <a:ea typeface="Calibri"/>
                <a:cs typeface="Calibri"/>
                <a:sym typeface="Calibri"/>
              </a:rPr>
              <a:t>Meme CryptoCurrency originally created as a joke in 2013</a:t>
            </a:r>
            <a:endParaRPr b="1" i="0" u="none" cap="none" strike="noStrike">
              <a:solidFill>
                <a:schemeClr val="dk1"/>
              </a:solidFill>
              <a:latin typeface="Calibri"/>
              <a:ea typeface="Calibri"/>
              <a:cs typeface="Calibri"/>
              <a:sym typeface="Calibri"/>
            </a:endParaRPr>
          </a:p>
          <a:p>
            <a:pPr indent="-317500" lvl="0" marL="457200" marR="0" rtl="0" algn="l">
              <a:lnSpc>
                <a:spcPct val="125000"/>
              </a:lnSpc>
              <a:spcBef>
                <a:spcPts val="500"/>
              </a:spcBef>
              <a:spcAft>
                <a:spcPts val="0"/>
              </a:spcAft>
              <a:buClr>
                <a:schemeClr val="dk1"/>
              </a:buClr>
              <a:buSzPts val="1400"/>
              <a:buFont typeface="Arial"/>
              <a:buChar char="•"/>
            </a:pPr>
            <a:r>
              <a:rPr b="0" i="0" lang="en" u="none" cap="none" strike="noStrike">
                <a:solidFill>
                  <a:schemeClr val="dk1"/>
                </a:solidFill>
                <a:latin typeface="Calibri"/>
                <a:ea typeface="Calibri"/>
                <a:cs typeface="Calibri"/>
                <a:sym typeface="Calibri"/>
              </a:rPr>
              <a:t>Made by modification of Bitcoin</a:t>
            </a:r>
            <a:endParaRPr b="0" i="0" u="none" cap="none" strike="noStrike">
              <a:solidFill>
                <a:schemeClr val="dk1"/>
              </a:solidFill>
              <a:latin typeface="Calibri"/>
              <a:ea typeface="Calibri"/>
              <a:cs typeface="Calibri"/>
              <a:sym typeface="Calibri"/>
            </a:endParaRPr>
          </a:p>
          <a:p>
            <a:pPr indent="-317500" lvl="0" marL="457200" marR="0" rtl="0" algn="l">
              <a:lnSpc>
                <a:spcPct val="125000"/>
              </a:lnSpc>
              <a:spcBef>
                <a:spcPts val="500"/>
              </a:spcBef>
              <a:spcAft>
                <a:spcPts val="0"/>
              </a:spcAft>
              <a:buClr>
                <a:schemeClr val="dk1"/>
              </a:buClr>
              <a:buSzPts val="1400"/>
              <a:buFont typeface="Arial"/>
              <a:buChar char="•"/>
            </a:pPr>
            <a:r>
              <a:rPr b="0" i="0" lang="en" u="none" cap="none" strike="noStrike">
                <a:solidFill>
                  <a:schemeClr val="dk1"/>
                </a:solidFill>
                <a:latin typeface="Calibri"/>
                <a:ea typeface="Calibri"/>
                <a:cs typeface="Calibri"/>
                <a:sym typeface="Calibri"/>
              </a:rPr>
              <a:t>Used for tipping</a:t>
            </a:r>
            <a:endParaRPr b="0" i="0" sz="12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6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3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6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3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8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400"/>
                                        <p:tgtEl>
                                          <p:spTgt spid="116"/>
                                        </p:tgtEl>
                                      </p:cBhvr>
                                    </p:animEffect>
                                  </p:childTnLst>
                                </p:cTn>
                              </p:par>
                              <p:par>
                                <p:cTn fill="hold" nodeType="with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7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400"/>
                                        <p:tgtEl>
                                          <p:spTgt spid="115"/>
                                        </p:tgtEl>
                                      </p:cBhvr>
                                    </p:animEffect>
                                  </p:childTnLst>
                                </p:cTn>
                              </p:par>
                              <p:par>
                                <p:cTn fill="hold" nodeType="with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78ba69696d_3_216"/>
          <p:cNvSpPr/>
          <p:nvPr/>
        </p:nvSpPr>
        <p:spPr>
          <a:xfrm flipH="1" rot="970540">
            <a:off x="4273756" y="2350737"/>
            <a:ext cx="1179181" cy="6017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278ba69696d_3_216"/>
          <p:cNvSpPr/>
          <p:nvPr/>
        </p:nvSpPr>
        <p:spPr>
          <a:xfrm rot="-970540">
            <a:off x="3193019" y="2350737"/>
            <a:ext cx="1179181" cy="6017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278ba69696d_3_216"/>
          <p:cNvSpPr/>
          <p:nvPr/>
        </p:nvSpPr>
        <p:spPr>
          <a:xfrm flipH="1" rot="970540">
            <a:off x="2103521" y="2350737"/>
            <a:ext cx="1179181" cy="60171"/>
          </a:xfrm>
          <a:prstGeom prst="roundRect">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78ba69696d_3_216"/>
          <p:cNvSpPr/>
          <p:nvPr/>
        </p:nvSpPr>
        <p:spPr>
          <a:xfrm rot="-970540">
            <a:off x="1022784" y="2350737"/>
            <a:ext cx="1179181" cy="6017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g278ba69696d_3_216"/>
          <p:cNvPicPr preferRelativeResize="0"/>
          <p:nvPr/>
        </p:nvPicPr>
        <p:blipFill rotWithShape="1">
          <a:blip r:embed="rId3">
            <a:alphaModFix/>
          </a:blip>
          <a:srcRect b="0" l="0" r="0" t="0"/>
          <a:stretch/>
        </p:blipFill>
        <p:spPr>
          <a:xfrm>
            <a:off x="1748218" y="728101"/>
            <a:ext cx="770750" cy="758860"/>
          </a:xfrm>
          <a:prstGeom prst="rect">
            <a:avLst/>
          </a:prstGeom>
          <a:noFill/>
          <a:ln>
            <a:noFill/>
          </a:ln>
        </p:spPr>
      </p:pic>
      <p:pic>
        <p:nvPicPr>
          <p:cNvPr id="178" name="Google Shape;178;g278ba69696d_3_216"/>
          <p:cNvPicPr preferRelativeResize="0"/>
          <p:nvPr/>
        </p:nvPicPr>
        <p:blipFill rotWithShape="1">
          <a:blip r:embed="rId4">
            <a:alphaModFix/>
          </a:blip>
          <a:srcRect b="0" l="0" r="0" t="0"/>
          <a:stretch/>
        </p:blipFill>
        <p:spPr>
          <a:xfrm>
            <a:off x="2518978" y="3060887"/>
            <a:ext cx="578872" cy="569943"/>
          </a:xfrm>
          <a:prstGeom prst="rect">
            <a:avLst/>
          </a:prstGeom>
          <a:noFill/>
          <a:ln>
            <a:noFill/>
          </a:ln>
        </p:spPr>
      </p:pic>
      <p:pic>
        <p:nvPicPr>
          <p:cNvPr id="179" name="Google Shape;179;g278ba69696d_3_216"/>
          <p:cNvPicPr preferRelativeResize="0"/>
          <p:nvPr/>
        </p:nvPicPr>
        <p:blipFill rotWithShape="1">
          <a:blip r:embed="rId5">
            <a:alphaModFix/>
          </a:blip>
          <a:srcRect b="0" l="14772" r="14369" t="0"/>
          <a:stretch/>
        </p:blipFill>
        <p:spPr>
          <a:xfrm>
            <a:off x="3187520" y="2976015"/>
            <a:ext cx="736606" cy="764309"/>
          </a:xfrm>
          <a:prstGeom prst="rect">
            <a:avLst/>
          </a:prstGeom>
          <a:noFill/>
          <a:ln>
            <a:noFill/>
          </a:ln>
        </p:spPr>
      </p:pic>
      <p:pic>
        <p:nvPicPr>
          <p:cNvPr id="180" name="Google Shape;180;g278ba69696d_3_216"/>
          <p:cNvPicPr preferRelativeResize="0"/>
          <p:nvPr/>
        </p:nvPicPr>
        <p:blipFill rotWithShape="1">
          <a:blip r:embed="rId6">
            <a:alphaModFix/>
          </a:blip>
          <a:srcRect b="0" l="0" r="0" t="0"/>
          <a:stretch/>
        </p:blipFill>
        <p:spPr>
          <a:xfrm>
            <a:off x="3874899" y="667125"/>
            <a:ext cx="853274" cy="840136"/>
          </a:xfrm>
          <a:prstGeom prst="rect">
            <a:avLst/>
          </a:prstGeom>
          <a:noFill/>
          <a:ln>
            <a:noFill/>
          </a:ln>
        </p:spPr>
      </p:pic>
      <p:pic>
        <p:nvPicPr>
          <p:cNvPr id="181" name="Google Shape;181;g278ba69696d_3_216"/>
          <p:cNvPicPr preferRelativeResize="0"/>
          <p:nvPr/>
        </p:nvPicPr>
        <p:blipFill rotWithShape="1">
          <a:blip r:embed="rId7">
            <a:alphaModFix/>
          </a:blip>
          <a:srcRect b="0" l="0" r="0" t="0"/>
          <a:stretch/>
        </p:blipFill>
        <p:spPr>
          <a:xfrm>
            <a:off x="5085075" y="3036341"/>
            <a:ext cx="672400" cy="662033"/>
          </a:xfrm>
          <a:prstGeom prst="rect">
            <a:avLst/>
          </a:prstGeom>
          <a:noFill/>
          <a:ln>
            <a:noFill/>
          </a:ln>
        </p:spPr>
      </p:pic>
      <p:sp>
        <p:nvSpPr>
          <p:cNvPr id="182" name="Google Shape;182;g278ba69696d_3_216"/>
          <p:cNvSpPr txBox="1"/>
          <p:nvPr/>
        </p:nvSpPr>
        <p:spPr>
          <a:xfrm>
            <a:off x="1745219" y="1433027"/>
            <a:ext cx="85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ZCash</a:t>
            </a:r>
            <a:endParaRPr b="1" i="0" sz="1400" u="none" cap="none" strike="noStrike">
              <a:solidFill>
                <a:srgbClr val="5E5E5E"/>
              </a:solidFill>
              <a:latin typeface="Arial Rounded"/>
              <a:ea typeface="Arial Rounded"/>
              <a:cs typeface="Arial Rounded"/>
              <a:sym typeface="Arial Rounded"/>
            </a:endParaRPr>
          </a:p>
        </p:txBody>
      </p:sp>
      <p:sp>
        <p:nvSpPr>
          <p:cNvPr id="183" name="Google Shape;183;g278ba69696d_3_216"/>
          <p:cNvSpPr txBox="1"/>
          <p:nvPr/>
        </p:nvSpPr>
        <p:spPr>
          <a:xfrm>
            <a:off x="2490612" y="3630821"/>
            <a:ext cx="85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EOS</a:t>
            </a:r>
            <a:endParaRPr b="1" i="0" sz="1400" u="none" cap="none" strike="noStrike">
              <a:solidFill>
                <a:srgbClr val="5E5E5E"/>
              </a:solidFill>
              <a:latin typeface="Arial Rounded"/>
              <a:ea typeface="Arial Rounded"/>
              <a:cs typeface="Arial Rounded"/>
              <a:sym typeface="Arial Rounded"/>
            </a:endParaRPr>
          </a:p>
        </p:txBody>
      </p:sp>
      <p:sp>
        <p:nvSpPr>
          <p:cNvPr id="184" name="Google Shape;184;g278ba69696d_3_216"/>
          <p:cNvSpPr txBox="1"/>
          <p:nvPr/>
        </p:nvSpPr>
        <p:spPr>
          <a:xfrm>
            <a:off x="3207651" y="3630829"/>
            <a:ext cx="85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BCH</a:t>
            </a:r>
            <a:endParaRPr b="1" i="0" sz="1400" u="none" cap="none" strike="noStrike">
              <a:solidFill>
                <a:srgbClr val="5E5E5E"/>
              </a:solidFill>
              <a:latin typeface="Arial Rounded"/>
              <a:ea typeface="Arial Rounded"/>
              <a:cs typeface="Arial Rounded"/>
              <a:sym typeface="Arial Rounded"/>
            </a:endParaRPr>
          </a:p>
        </p:txBody>
      </p:sp>
      <p:sp>
        <p:nvSpPr>
          <p:cNvPr id="185" name="Google Shape;185;g278ba69696d_3_216"/>
          <p:cNvSpPr txBox="1"/>
          <p:nvPr/>
        </p:nvSpPr>
        <p:spPr>
          <a:xfrm>
            <a:off x="3833691" y="1398494"/>
            <a:ext cx="109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Cardano</a:t>
            </a:r>
            <a:endParaRPr b="1" i="0" sz="1400" u="none" cap="none" strike="noStrike">
              <a:solidFill>
                <a:srgbClr val="5E5E5E"/>
              </a:solidFill>
              <a:latin typeface="Arial Rounded"/>
              <a:ea typeface="Arial Rounded"/>
              <a:cs typeface="Arial Rounded"/>
              <a:sym typeface="Arial Rounded"/>
            </a:endParaRPr>
          </a:p>
        </p:txBody>
      </p:sp>
      <p:sp>
        <p:nvSpPr>
          <p:cNvPr id="186" name="Google Shape;186;g278ba69696d_3_216"/>
          <p:cNvSpPr txBox="1"/>
          <p:nvPr/>
        </p:nvSpPr>
        <p:spPr>
          <a:xfrm>
            <a:off x="4947913" y="3630825"/>
            <a:ext cx="85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5E5E5E"/>
                </a:solidFill>
                <a:latin typeface="Arial Rounded"/>
                <a:ea typeface="Arial Rounded"/>
                <a:cs typeface="Arial Rounded"/>
                <a:sym typeface="Arial Rounded"/>
              </a:rPr>
              <a:t>Solana</a:t>
            </a:r>
            <a:endParaRPr b="1" i="0" sz="1400" u="none" cap="none" strike="noStrike">
              <a:solidFill>
                <a:srgbClr val="5E5E5E"/>
              </a:solidFill>
              <a:latin typeface="Arial Rounded"/>
              <a:ea typeface="Arial Rounded"/>
              <a:cs typeface="Arial Rounded"/>
              <a:sym typeface="Arial Rounded"/>
            </a:endParaRPr>
          </a:p>
        </p:txBody>
      </p:sp>
      <p:sp>
        <p:nvSpPr>
          <p:cNvPr id="187" name="Google Shape;187;g278ba69696d_3_216"/>
          <p:cNvSpPr txBox="1"/>
          <p:nvPr/>
        </p:nvSpPr>
        <p:spPr>
          <a:xfrm>
            <a:off x="1616858" y="1744290"/>
            <a:ext cx="1011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2016</a:t>
            </a:r>
            <a:endParaRPr b="0" i="0" sz="1400" u="none" cap="none" strike="noStrike">
              <a:solidFill>
                <a:srgbClr val="000000"/>
              </a:solidFill>
              <a:latin typeface="Calibri"/>
              <a:ea typeface="Calibri"/>
              <a:cs typeface="Calibri"/>
              <a:sym typeface="Calibri"/>
            </a:endParaRPr>
          </a:p>
        </p:txBody>
      </p:sp>
      <p:sp>
        <p:nvSpPr>
          <p:cNvPr id="188" name="Google Shape;188;g278ba69696d_3_216"/>
          <p:cNvSpPr txBox="1"/>
          <p:nvPr/>
        </p:nvSpPr>
        <p:spPr>
          <a:xfrm>
            <a:off x="2732403" y="2594187"/>
            <a:ext cx="1011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2017</a:t>
            </a:r>
            <a:endParaRPr b="0" i="0" sz="1400" u="none" cap="none" strike="noStrike">
              <a:solidFill>
                <a:srgbClr val="000000"/>
              </a:solidFill>
              <a:latin typeface="Calibri"/>
              <a:ea typeface="Calibri"/>
              <a:cs typeface="Calibri"/>
              <a:sym typeface="Calibri"/>
            </a:endParaRPr>
          </a:p>
        </p:txBody>
      </p:sp>
      <p:sp>
        <p:nvSpPr>
          <p:cNvPr id="189" name="Google Shape;189;g278ba69696d_3_216"/>
          <p:cNvSpPr txBox="1"/>
          <p:nvPr/>
        </p:nvSpPr>
        <p:spPr>
          <a:xfrm>
            <a:off x="3829347" y="1744311"/>
            <a:ext cx="1011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2018</a:t>
            </a:r>
            <a:endParaRPr b="0" i="0" sz="1400" u="none" cap="none" strike="noStrike">
              <a:solidFill>
                <a:srgbClr val="000000"/>
              </a:solidFill>
              <a:latin typeface="Calibri"/>
              <a:ea typeface="Calibri"/>
              <a:cs typeface="Calibri"/>
              <a:sym typeface="Calibri"/>
            </a:endParaRPr>
          </a:p>
        </p:txBody>
      </p:sp>
      <p:sp>
        <p:nvSpPr>
          <p:cNvPr id="190" name="Google Shape;190;g278ba69696d_3_216"/>
          <p:cNvSpPr txBox="1"/>
          <p:nvPr/>
        </p:nvSpPr>
        <p:spPr>
          <a:xfrm>
            <a:off x="4891906" y="2650236"/>
            <a:ext cx="10110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1" i="0" lang="en" sz="1700" u="none" cap="none" strike="noStrike">
                <a:solidFill>
                  <a:srgbClr val="0C58D3"/>
                </a:solidFill>
                <a:latin typeface="Roboto"/>
                <a:ea typeface="Roboto"/>
                <a:cs typeface="Roboto"/>
                <a:sym typeface="Roboto"/>
              </a:rPr>
              <a:t>2020</a:t>
            </a:r>
            <a:endParaRPr b="0" i="0" sz="1400" u="none" cap="none" strike="noStrike">
              <a:solidFill>
                <a:srgbClr val="000000"/>
              </a:solidFill>
              <a:latin typeface="Calibri"/>
              <a:ea typeface="Calibri"/>
              <a:cs typeface="Calibri"/>
              <a:sym typeface="Calibri"/>
            </a:endParaRPr>
          </a:p>
        </p:txBody>
      </p:sp>
      <p:grpSp>
        <p:nvGrpSpPr>
          <p:cNvPr id="191" name="Google Shape;191;g278ba69696d_3_216"/>
          <p:cNvGrpSpPr/>
          <p:nvPr/>
        </p:nvGrpSpPr>
        <p:grpSpPr>
          <a:xfrm>
            <a:off x="5020844" y="2095940"/>
            <a:ext cx="736623" cy="569937"/>
            <a:chOff x="1577835" y="1920674"/>
            <a:chExt cx="696900" cy="547648"/>
          </a:xfrm>
        </p:grpSpPr>
        <p:sp>
          <p:nvSpPr>
            <p:cNvPr id="192" name="Google Shape;192;g278ba69696d_3_216"/>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93" name="Google Shape;193;g278ba69696d_3_216"/>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g278ba69696d_3_216"/>
          <p:cNvGrpSpPr/>
          <p:nvPr/>
        </p:nvGrpSpPr>
        <p:grpSpPr>
          <a:xfrm>
            <a:off x="3966541" y="1757034"/>
            <a:ext cx="736623" cy="569937"/>
            <a:chOff x="1577835" y="1920674"/>
            <a:chExt cx="696900" cy="547648"/>
          </a:xfrm>
        </p:grpSpPr>
        <p:sp>
          <p:nvSpPr>
            <p:cNvPr id="195" name="Google Shape;195;g278ba69696d_3_216"/>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96" name="Google Shape;196;g278ba69696d_3_216"/>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g278ba69696d_3_216"/>
          <p:cNvGrpSpPr/>
          <p:nvPr/>
        </p:nvGrpSpPr>
        <p:grpSpPr>
          <a:xfrm>
            <a:off x="2912235" y="2095940"/>
            <a:ext cx="736623" cy="569937"/>
            <a:chOff x="1577835" y="1920674"/>
            <a:chExt cx="696900" cy="547648"/>
          </a:xfrm>
        </p:grpSpPr>
        <p:sp>
          <p:nvSpPr>
            <p:cNvPr id="198" name="Google Shape;198;g278ba69696d_3_216"/>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199" name="Google Shape;199;g278ba69696d_3_216"/>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g278ba69696d_3_216"/>
          <p:cNvGrpSpPr/>
          <p:nvPr/>
        </p:nvGrpSpPr>
        <p:grpSpPr>
          <a:xfrm>
            <a:off x="1753974" y="1756057"/>
            <a:ext cx="736623" cy="569937"/>
            <a:chOff x="1577835" y="1920674"/>
            <a:chExt cx="696900" cy="547648"/>
          </a:xfrm>
        </p:grpSpPr>
        <p:sp>
          <p:nvSpPr>
            <p:cNvPr id="201" name="Google Shape;201;g278ba69696d_3_216"/>
            <p:cNvSpPr txBox="1"/>
            <p:nvPr/>
          </p:nvSpPr>
          <p:spPr>
            <a:xfrm>
              <a:off x="1577835" y="1920674"/>
              <a:ext cx="696900" cy="2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700"/>
                <a:buFont typeface="Arial"/>
                <a:buNone/>
              </a:pPr>
              <a:r>
                <a:t/>
              </a:r>
              <a:endParaRPr b="1" i="0" sz="1700" u="none" cap="none" strike="noStrike">
                <a:solidFill>
                  <a:srgbClr val="0C58D3"/>
                </a:solidFill>
                <a:latin typeface="Roboto"/>
                <a:ea typeface="Roboto"/>
                <a:cs typeface="Roboto"/>
                <a:sym typeface="Roboto"/>
              </a:endParaRPr>
            </a:p>
          </p:txBody>
        </p:sp>
        <p:sp>
          <p:nvSpPr>
            <p:cNvPr id="202" name="Google Shape;202;g278ba69696d_3_216"/>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g278ba69696d_3_216"/>
          <p:cNvSpPr txBox="1"/>
          <p:nvPr/>
        </p:nvSpPr>
        <p:spPr>
          <a:xfrm>
            <a:off x="2668425" y="770013"/>
            <a:ext cx="3674100" cy="12339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50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Z-Cash:</a:t>
            </a:r>
            <a:endParaRPr b="1"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50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Privacy focused altcoin</a:t>
            </a:r>
            <a:endParaRPr b="0"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Implements zero-knowledge proof for transaction privacy</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5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1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78ba69696d_1_14"/>
          <p:cNvSpPr txBox="1"/>
          <p:nvPr>
            <p:ph idx="1" type="body"/>
          </p:nvPr>
        </p:nvSpPr>
        <p:spPr>
          <a:xfrm>
            <a:off x="0" y="931225"/>
            <a:ext cx="2889600" cy="4797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3000"/>
              <a:t>PoW</a:t>
            </a:r>
            <a:endParaRPr sz="3000"/>
          </a:p>
        </p:txBody>
      </p:sp>
      <p:sp>
        <p:nvSpPr>
          <p:cNvPr id="209" name="Google Shape;209;g278ba69696d_1_14"/>
          <p:cNvSpPr/>
          <p:nvPr/>
        </p:nvSpPr>
        <p:spPr>
          <a:xfrm>
            <a:off x="4419600" y="23431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78ba69696d_1_14"/>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Consensus Mechanism</a:t>
            </a:r>
            <a:endParaRPr sz="3500" cap="none">
              <a:latin typeface="Arial Rounded"/>
              <a:ea typeface="Arial Rounded"/>
              <a:cs typeface="Arial Rounded"/>
              <a:sym typeface="Arial Rounded"/>
            </a:endParaRPr>
          </a:p>
        </p:txBody>
      </p:sp>
      <p:sp>
        <p:nvSpPr>
          <p:cNvPr id="211" name="Google Shape;211;g278ba69696d_1_14"/>
          <p:cNvSpPr txBox="1"/>
          <p:nvPr>
            <p:ph idx="2" type="body"/>
          </p:nvPr>
        </p:nvSpPr>
        <p:spPr>
          <a:xfrm>
            <a:off x="-35075" y="1410925"/>
            <a:ext cx="2889600" cy="3512400"/>
          </a:xfrm>
          <a:prstGeom prst="rect">
            <a:avLst/>
          </a:prstGeom>
        </p:spPr>
        <p:txBody>
          <a:bodyPr anchorCtr="0" anchor="t" bIns="34275" lIns="68575" spcFirstLastPara="1" rIns="68575" wrap="square" tIns="34275">
            <a:normAutofit/>
          </a:bodyPr>
          <a:lstStyle/>
          <a:p>
            <a:pPr indent="-368300" lvl="0" marL="457200" rtl="0" algn="l">
              <a:spcBef>
                <a:spcPts val="400"/>
              </a:spcBef>
              <a:spcAft>
                <a:spcPts val="0"/>
              </a:spcAft>
              <a:buSzPts val="2200"/>
              <a:buChar char="•"/>
            </a:pPr>
            <a:r>
              <a:rPr b="1" lang="en" sz="2200"/>
              <a:t>Mining:</a:t>
            </a:r>
            <a:r>
              <a:rPr lang="en" sz="2200"/>
              <a:t> Complex Validation</a:t>
            </a:r>
            <a:endParaRPr sz="2200"/>
          </a:p>
          <a:p>
            <a:pPr indent="-368300" lvl="0" marL="457200" rtl="0" algn="l">
              <a:spcBef>
                <a:spcPts val="0"/>
              </a:spcBef>
              <a:spcAft>
                <a:spcPts val="0"/>
              </a:spcAft>
              <a:buSzPts val="2200"/>
              <a:buChar char="•"/>
            </a:pPr>
            <a:r>
              <a:rPr lang="en" sz="2200"/>
              <a:t>Energy-Intensive</a:t>
            </a:r>
            <a:endParaRPr sz="2200"/>
          </a:p>
          <a:p>
            <a:pPr indent="-368300" lvl="0" marL="457200" rtl="0" algn="l">
              <a:spcBef>
                <a:spcPts val="0"/>
              </a:spcBef>
              <a:spcAft>
                <a:spcPts val="0"/>
              </a:spcAft>
              <a:buSzPts val="2200"/>
              <a:buChar char="•"/>
            </a:pPr>
            <a:r>
              <a:rPr lang="en" sz="2200"/>
              <a:t>High Computation</a:t>
            </a:r>
            <a:endParaRPr sz="2200"/>
          </a:p>
          <a:p>
            <a:pPr indent="-368300" lvl="0" marL="457200" rtl="0" algn="l">
              <a:spcBef>
                <a:spcPts val="0"/>
              </a:spcBef>
              <a:spcAft>
                <a:spcPts val="0"/>
              </a:spcAft>
              <a:buSzPts val="2200"/>
              <a:buChar char="•"/>
            </a:pPr>
            <a:r>
              <a:rPr lang="en" sz="2200"/>
              <a:t>Bitcoin, LiteCoin, DogeCoin</a:t>
            </a:r>
            <a:endParaRPr sz="2200"/>
          </a:p>
          <a:p>
            <a:pPr indent="0" lvl="0" marL="0" rtl="0" algn="l">
              <a:spcBef>
                <a:spcPts val="400"/>
              </a:spcBef>
              <a:spcAft>
                <a:spcPts val="0"/>
              </a:spcAft>
              <a:buNone/>
            </a:pPr>
            <a:r>
              <a:t/>
            </a:r>
            <a:endParaRPr/>
          </a:p>
        </p:txBody>
      </p:sp>
      <p:sp>
        <p:nvSpPr>
          <p:cNvPr id="212" name="Google Shape;212;g278ba69696d_1_14"/>
          <p:cNvSpPr txBox="1"/>
          <p:nvPr>
            <p:ph idx="3" type="body"/>
          </p:nvPr>
        </p:nvSpPr>
        <p:spPr>
          <a:xfrm>
            <a:off x="6254525" y="971300"/>
            <a:ext cx="2889600" cy="531000"/>
          </a:xfrm>
          <a:prstGeom prst="rect">
            <a:avLst/>
          </a:prstGeom>
        </p:spPr>
        <p:txBody>
          <a:bodyPr anchorCtr="0" anchor="b" bIns="34275" lIns="68575" spcFirstLastPara="1" rIns="68575" wrap="square" tIns="34275">
            <a:spAutoFit/>
          </a:bodyPr>
          <a:lstStyle/>
          <a:p>
            <a:pPr indent="0" lvl="0" marL="0" rtl="0" algn="ctr">
              <a:spcBef>
                <a:spcPts val="400"/>
              </a:spcBef>
              <a:spcAft>
                <a:spcPts val="0"/>
              </a:spcAft>
              <a:buNone/>
            </a:pPr>
            <a:r>
              <a:rPr lang="en" sz="3000"/>
              <a:t>Delegated PoS</a:t>
            </a:r>
            <a:endParaRPr sz="3000"/>
          </a:p>
        </p:txBody>
      </p:sp>
      <p:sp>
        <p:nvSpPr>
          <p:cNvPr id="213" name="Google Shape;213;g278ba69696d_1_14"/>
          <p:cNvSpPr txBox="1"/>
          <p:nvPr>
            <p:ph idx="4" type="body"/>
          </p:nvPr>
        </p:nvSpPr>
        <p:spPr>
          <a:xfrm>
            <a:off x="6089625" y="1502300"/>
            <a:ext cx="3054600" cy="3512400"/>
          </a:xfrm>
          <a:prstGeom prst="rect">
            <a:avLst/>
          </a:prstGeom>
        </p:spPr>
        <p:txBody>
          <a:bodyPr anchorCtr="0" anchor="t" bIns="34275" lIns="68575" spcFirstLastPara="1" rIns="68575" wrap="square" tIns="34275">
            <a:normAutofit/>
          </a:bodyPr>
          <a:lstStyle/>
          <a:p>
            <a:pPr indent="-368300" lvl="0" marL="457200" rtl="0" algn="l">
              <a:spcBef>
                <a:spcPts val="400"/>
              </a:spcBef>
              <a:spcAft>
                <a:spcPts val="0"/>
              </a:spcAft>
              <a:buSzPts val="2200"/>
              <a:buChar char="•"/>
            </a:pPr>
            <a:r>
              <a:rPr lang="en" sz="2200"/>
              <a:t>Token </a:t>
            </a:r>
            <a:r>
              <a:rPr b="1" lang="en" sz="2200"/>
              <a:t>Voting</a:t>
            </a:r>
            <a:endParaRPr b="1" sz="2200"/>
          </a:p>
          <a:p>
            <a:pPr indent="-368300" lvl="0" marL="457200" rtl="0" algn="l">
              <a:spcBef>
                <a:spcPts val="0"/>
              </a:spcBef>
              <a:spcAft>
                <a:spcPts val="0"/>
              </a:spcAft>
              <a:buSzPts val="2200"/>
              <a:buChar char="•"/>
            </a:pPr>
            <a:r>
              <a:rPr lang="en" sz="2200"/>
              <a:t>Delegates Validate</a:t>
            </a:r>
            <a:endParaRPr sz="2200"/>
          </a:p>
          <a:p>
            <a:pPr indent="-368300" lvl="0" marL="457200" rtl="0" algn="l">
              <a:spcBef>
                <a:spcPts val="0"/>
              </a:spcBef>
              <a:spcAft>
                <a:spcPts val="0"/>
              </a:spcAft>
              <a:buSzPts val="2200"/>
              <a:buChar char="•"/>
            </a:pPr>
            <a:r>
              <a:rPr lang="en" sz="2200"/>
              <a:t>Faster, Centralized Delegation</a:t>
            </a:r>
            <a:endParaRPr sz="2200"/>
          </a:p>
          <a:p>
            <a:pPr indent="-368300" lvl="0" marL="457200" rtl="0" algn="l">
              <a:spcBef>
                <a:spcPts val="0"/>
              </a:spcBef>
              <a:spcAft>
                <a:spcPts val="0"/>
              </a:spcAft>
              <a:buSzPts val="2200"/>
              <a:buChar char="•"/>
            </a:pPr>
            <a:r>
              <a:rPr lang="en" sz="2200"/>
              <a:t>NEO, EOS, Cardano</a:t>
            </a:r>
            <a:endParaRPr sz="2200"/>
          </a:p>
        </p:txBody>
      </p:sp>
      <p:sp>
        <p:nvSpPr>
          <p:cNvPr id="214" name="Google Shape;214;g278ba69696d_1_14"/>
          <p:cNvSpPr txBox="1"/>
          <p:nvPr>
            <p:ph idx="1" type="body"/>
          </p:nvPr>
        </p:nvSpPr>
        <p:spPr>
          <a:xfrm>
            <a:off x="2916225" y="920750"/>
            <a:ext cx="3311700" cy="4797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3000"/>
              <a:t>PoS</a:t>
            </a:r>
            <a:endParaRPr sz="3000"/>
          </a:p>
        </p:txBody>
      </p:sp>
      <p:sp>
        <p:nvSpPr>
          <p:cNvPr id="215" name="Google Shape;215;g278ba69696d_1_14"/>
          <p:cNvSpPr txBox="1"/>
          <p:nvPr>
            <p:ph idx="2" type="body"/>
          </p:nvPr>
        </p:nvSpPr>
        <p:spPr>
          <a:xfrm>
            <a:off x="2898675" y="1426100"/>
            <a:ext cx="3311700" cy="3512400"/>
          </a:xfrm>
          <a:prstGeom prst="rect">
            <a:avLst/>
          </a:prstGeom>
        </p:spPr>
        <p:txBody>
          <a:bodyPr anchorCtr="0" anchor="t" bIns="34275" lIns="68575" spcFirstLastPara="1" rIns="68575" wrap="square" tIns="34275">
            <a:normAutofit/>
          </a:bodyPr>
          <a:lstStyle/>
          <a:p>
            <a:pPr indent="-368300" lvl="0" marL="457200" rtl="0" algn="l">
              <a:lnSpc>
                <a:spcPct val="115000"/>
              </a:lnSpc>
              <a:spcBef>
                <a:spcPts val="400"/>
              </a:spcBef>
              <a:spcAft>
                <a:spcPts val="0"/>
              </a:spcAft>
              <a:buSzPts val="2200"/>
              <a:buChar char="•"/>
            </a:pPr>
            <a:r>
              <a:rPr lang="en" sz="2200"/>
              <a:t>Staking for </a:t>
            </a:r>
            <a:r>
              <a:rPr b="1" lang="en" sz="2200"/>
              <a:t>Validation</a:t>
            </a:r>
            <a:endParaRPr b="1" sz="2200"/>
          </a:p>
          <a:p>
            <a:pPr indent="-368300" lvl="0" marL="457200" rtl="0" algn="l">
              <a:lnSpc>
                <a:spcPct val="115000"/>
              </a:lnSpc>
              <a:spcBef>
                <a:spcPts val="0"/>
              </a:spcBef>
              <a:spcAft>
                <a:spcPts val="0"/>
              </a:spcAft>
              <a:buSzPts val="2200"/>
              <a:buChar char="•"/>
            </a:pPr>
            <a:r>
              <a:rPr lang="en" sz="2200"/>
              <a:t>Energy Efficient</a:t>
            </a:r>
            <a:endParaRPr sz="2200"/>
          </a:p>
          <a:p>
            <a:pPr indent="-368300" lvl="0" marL="457200" rtl="0" algn="l">
              <a:lnSpc>
                <a:spcPct val="115000"/>
              </a:lnSpc>
              <a:spcBef>
                <a:spcPts val="0"/>
              </a:spcBef>
              <a:spcAft>
                <a:spcPts val="0"/>
              </a:spcAft>
              <a:buSzPts val="2200"/>
              <a:buChar char="•"/>
            </a:pPr>
            <a:r>
              <a:rPr lang="en" sz="2200"/>
              <a:t>Ethereum(2.0), PeerCoin, Stellar</a:t>
            </a:r>
            <a:endParaRPr sz="2200"/>
          </a:p>
        </p:txBody>
      </p:sp>
      <p:pic>
        <p:nvPicPr>
          <p:cNvPr id="216" name="Google Shape;216;g278ba69696d_1_14"/>
          <p:cNvPicPr preferRelativeResize="0"/>
          <p:nvPr/>
        </p:nvPicPr>
        <p:blipFill rotWithShape="1">
          <a:blip r:embed="rId3">
            <a:alphaModFix/>
          </a:blip>
          <a:srcRect b="0" l="0" r="0" t="0"/>
          <a:stretch/>
        </p:blipFill>
        <p:spPr>
          <a:xfrm>
            <a:off x="782725" y="3741300"/>
            <a:ext cx="1254000" cy="1254000"/>
          </a:xfrm>
          <a:prstGeom prst="rect">
            <a:avLst/>
          </a:prstGeom>
          <a:noFill/>
          <a:ln cap="flat" cmpd="sng" w="19050">
            <a:solidFill>
              <a:schemeClr val="dk1"/>
            </a:solidFill>
            <a:prstDash val="solid"/>
            <a:round/>
            <a:headEnd len="sm" w="sm" type="none"/>
            <a:tailEnd len="sm" w="sm" type="none"/>
          </a:ln>
        </p:spPr>
      </p:pic>
      <p:pic>
        <p:nvPicPr>
          <p:cNvPr id="217" name="Google Shape;217;g278ba69696d_1_14"/>
          <p:cNvPicPr preferRelativeResize="0"/>
          <p:nvPr/>
        </p:nvPicPr>
        <p:blipFill rotWithShape="1">
          <a:blip r:embed="rId4">
            <a:alphaModFix/>
          </a:blip>
          <a:srcRect b="0" l="0" r="0" t="0"/>
          <a:stretch/>
        </p:blipFill>
        <p:spPr>
          <a:xfrm>
            <a:off x="3380675" y="3441150"/>
            <a:ext cx="2381267" cy="1550400"/>
          </a:xfrm>
          <a:prstGeom prst="rect">
            <a:avLst/>
          </a:prstGeom>
          <a:noFill/>
          <a:ln cap="flat" cmpd="sng" w="19050">
            <a:solidFill>
              <a:schemeClr val="dk1"/>
            </a:solidFill>
            <a:prstDash val="solid"/>
            <a:round/>
            <a:headEnd len="sm" w="sm" type="none"/>
            <a:tailEnd len="sm" w="sm" type="none"/>
          </a:ln>
        </p:spPr>
      </p:pic>
      <p:pic>
        <p:nvPicPr>
          <p:cNvPr id="218" name="Google Shape;218;g278ba69696d_1_14"/>
          <p:cNvPicPr preferRelativeResize="0"/>
          <p:nvPr/>
        </p:nvPicPr>
        <p:blipFill rotWithShape="1">
          <a:blip r:embed="rId5">
            <a:alphaModFix/>
          </a:blip>
          <a:srcRect b="0" l="0" r="0" t="0"/>
          <a:stretch/>
        </p:blipFill>
        <p:spPr>
          <a:xfrm>
            <a:off x="6963983" y="3516888"/>
            <a:ext cx="1470679" cy="155042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xit" presetID="10" presetSubtype="0">
                                  <p:stCondLst>
                                    <p:cond delay="0"/>
                                  </p:stCondLst>
                                  <p:childTnLst>
                                    <p:animEffect filter="fade" transition="out">
                                      <p:cBhvr>
                                        <p:cTn dur="1000"/>
                                        <p:tgtEl>
                                          <p:spTgt spid="214"/>
                                        </p:tgtEl>
                                      </p:cBhvr>
                                    </p:animEffect>
                                    <p:set>
                                      <p:cBhvr>
                                        <p:cTn dur="1" fill="hold">
                                          <p:stCondLst>
                                            <p:cond delay="1000"/>
                                          </p:stCondLst>
                                        </p:cTn>
                                        <p:tgtEl>
                                          <p:spTgt spid="2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78ba69696d_1_39"/>
          <p:cNvSpPr txBox="1"/>
          <p:nvPr>
            <p:ph idx="1" type="body"/>
          </p:nvPr>
        </p:nvSpPr>
        <p:spPr>
          <a:xfrm>
            <a:off x="0" y="787200"/>
            <a:ext cx="4339500" cy="10143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lang="en"/>
              <a:t>Local Fiat Exchanges</a:t>
            </a:r>
            <a:endParaRPr/>
          </a:p>
          <a:p>
            <a:pPr indent="-317500" lvl="1" marL="914400" rtl="0" algn="l">
              <a:lnSpc>
                <a:spcPct val="100000"/>
              </a:lnSpc>
              <a:spcBef>
                <a:spcPts val="0"/>
              </a:spcBef>
              <a:spcAft>
                <a:spcPts val="0"/>
              </a:spcAft>
              <a:buSzPts val="1400"/>
              <a:buChar char="–"/>
            </a:pPr>
            <a:r>
              <a:rPr b="1" lang="en"/>
              <a:t>Example: </a:t>
            </a:r>
            <a:r>
              <a:rPr lang="en"/>
              <a:t>CoinBase, BitPanda</a:t>
            </a:r>
            <a:endParaRPr/>
          </a:p>
        </p:txBody>
      </p:sp>
      <p:sp>
        <p:nvSpPr>
          <p:cNvPr id="224" name="Google Shape;224;g278ba69696d_1_39"/>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278ba69696d_1_39"/>
          <p:cNvSpPr txBox="1"/>
          <p:nvPr/>
        </p:nvSpPr>
        <p:spPr>
          <a:xfrm>
            <a:off x="0" y="1859475"/>
            <a:ext cx="3995700" cy="9696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500"/>
              </a:spcBef>
              <a:spcAft>
                <a:spcPts val="0"/>
              </a:spcAft>
              <a:buClr>
                <a:schemeClr val="dk1"/>
              </a:buClr>
              <a:buSzPts val="3000"/>
              <a:buChar char="•"/>
            </a:pPr>
            <a:r>
              <a:rPr i="0" lang="en" sz="2400" u="none" cap="none" strike="noStrike">
                <a:solidFill>
                  <a:schemeClr val="dk1"/>
                </a:solidFill>
                <a:latin typeface="Calibri"/>
                <a:ea typeface="Calibri"/>
                <a:cs typeface="Calibri"/>
                <a:sym typeface="Calibri"/>
              </a:rPr>
              <a:t>Global Bitcoin Exchanges</a:t>
            </a:r>
            <a:endParaRPr b="0" i="0" sz="2100" u="none" cap="none" strike="noStrike">
              <a:solidFill>
                <a:schemeClr val="dk1"/>
              </a:solidFill>
              <a:latin typeface="Calibri"/>
              <a:ea typeface="Calibri"/>
              <a:cs typeface="Calibri"/>
              <a:sym typeface="Calibri"/>
            </a:endParaRPr>
          </a:p>
          <a:p>
            <a:pPr indent="-317500" lvl="1" marL="914400" marR="0" rtl="0" algn="l">
              <a:lnSpc>
                <a:spcPct val="100000"/>
              </a:lnSpc>
              <a:spcBef>
                <a:spcPts val="0"/>
              </a:spcBef>
              <a:spcAft>
                <a:spcPts val="0"/>
              </a:spcAft>
              <a:buClr>
                <a:schemeClr val="dk1"/>
              </a:buClr>
              <a:buSzPts val="1400"/>
              <a:buFont typeface="Arial"/>
              <a:buChar char="–"/>
            </a:pPr>
            <a:r>
              <a:rPr b="1" i="0" lang="en" sz="2100" u="none" cap="none" strike="noStrike">
                <a:solidFill>
                  <a:schemeClr val="dk1"/>
                </a:solidFill>
                <a:latin typeface="Calibri"/>
                <a:ea typeface="Calibri"/>
                <a:cs typeface="Calibri"/>
                <a:sym typeface="Calibri"/>
              </a:rPr>
              <a:t>Example: </a:t>
            </a:r>
            <a:r>
              <a:rPr b="0" i="0" lang="en" sz="2100" u="none" cap="none" strike="noStrike">
                <a:solidFill>
                  <a:schemeClr val="dk1"/>
                </a:solidFill>
                <a:latin typeface="Calibri"/>
                <a:ea typeface="Calibri"/>
                <a:cs typeface="Calibri"/>
                <a:sym typeface="Calibri"/>
              </a:rPr>
              <a:t>Binance, Kraken</a:t>
            </a:r>
            <a:endParaRPr b="0" i="0" sz="1400" u="none" cap="none" strike="noStrike">
              <a:solidFill>
                <a:srgbClr val="000000"/>
              </a:solidFill>
              <a:latin typeface="Calibri"/>
              <a:ea typeface="Calibri"/>
              <a:cs typeface="Calibri"/>
              <a:sym typeface="Calibri"/>
            </a:endParaRPr>
          </a:p>
        </p:txBody>
      </p:sp>
      <p:pic>
        <p:nvPicPr>
          <p:cNvPr id="226" name="Google Shape;226;g278ba69696d_1_39"/>
          <p:cNvPicPr preferRelativeResize="0"/>
          <p:nvPr/>
        </p:nvPicPr>
        <p:blipFill rotWithShape="1">
          <a:blip r:embed="rId3">
            <a:alphaModFix/>
          </a:blip>
          <a:srcRect b="0" l="10660" r="13730" t="0"/>
          <a:stretch/>
        </p:blipFill>
        <p:spPr>
          <a:xfrm>
            <a:off x="5705050" y="951250"/>
            <a:ext cx="1427600" cy="1888150"/>
          </a:xfrm>
          <a:prstGeom prst="rect">
            <a:avLst/>
          </a:prstGeom>
          <a:noFill/>
          <a:ln cap="flat" cmpd="sng" w="19050">
            <a:solidFill>
              <a:schemeClr val="dk1"/>
            </a:solidFill>
            <a:prstDash val="solid"/>
            <a:round/>
            <a:headEnd len="sm" w="sm" type="none"/>
            <a:tailEnd len="sm" w="sm" type="none"/>
          </a:ln>
        </p:spPr>
      </p:pic>
      <p:sp>
        <p:nvSpPr>
          <p:cNvPr id="227" name="Google Shape;227;g278ba69696d_1_39"/>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Where to Get?</a:t>
            </a:r>
            <a:endParaRPr sz="3500" cap="none">
              <a:latin typeface="Arial Rounded"/>
              <a:ea typeface="Arial Rounded"/>
              <a:cs typeface="Arial Rounded"/>
              <a:sym typeface="Arial Rounded"/>
            </a:endParaRPr>
          </a:p>
        </p:txBody>
      </p:sp>
      <p:sp>
        <p:nvSpPr>
          <p:cNvPr id="228" name="Google Shape;228;g278ba69696d_1_39"/>
          <p:cNvSpPr txBox="1"/>
          <p:nvPr>
            <p:ph idx="1" type="body"/>
          </p:nvPr>
        </p:nvSpPr>
        <p:spPr>
          <a:xfrm>
            <a:off x="0" y="2887050"/>
            <a:ext cx="4572000" cy="10143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lang="en"/>
              <a:t>Coin Swapping Apps</a:t>
            </a:r>
            <a:endParaRPr/>
          </a:p>
          <a:p>
            <a:pPr indent="-317500" lvl="1" marL="914400" rtl="0" algn="l">
              <a:lnSpc>
                <a:spcPct val="100000"/>
              </a:lnSpc>
              <a:spcBef>
                <a:spcPts val="0"/>
              </a:spcBef>
              <a:spcAft>
                <a:spcPts val="0"/>
              </a:spcAft>
              <a:buSzPts val="1400"/>
              <a:buChar char="–"/>
            </a:pPr>
            <a:r>
              <a:rPr b="1" lang="en"/>
              <a:t>Example: </a:t>
            </a:r>
            <a:r>
              <a:rPr lang="en"/>
              <a:t>ShapeShift, Changelly</a:t>
            </a:r>
            <a:endParaRPr/>
          </a:p>
        </p:txBody>
      </p:sp>
      <p:sp>
        <p:nvSpPr>
          <p:cNvPr id="229" name="Google Shape;229;g278ba69696d_1_39"/>
          <p:cNvSpPr txBox="1"/>
          <p:nvPr/>
        </p:nvSpPr>
        <p:spPr>
          <a:xfrm>
            <a:off x="0" y="3825150"/>
            <a:ext cx="4071000" cy="9696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500"/>
              </a:spcBef>
              <a:spcAft>
                <a:spcPts val="0"/>
              </a:spcAft>
              <a:buClr>
                <a:schemeClr val="dk1"/>
              </a:buClr>
              <a:buSzPts val="3000"/>
              <a:buChar char="•"/>
            </a:pPr>
            <a:r>
              <a:rPr i="0" lang="en" sz="2400" u="none" cap="none" strike="noStrike">
                <a:solidFill>
                  <a:schemeClr val="dk1"/>
                </a:solidFill>
                <a:latin typeface="Calibri"/>
                <a:ea typeface="Calibri"/>
                <a:cs typeface="Calibri"/>
                <a:sym typeface="Calibri"/>
              </a:rPr>
              <a:t>ICOs</a:t>
            </a:r>
            <a:endParaRPr b="0" i="0" sz="2100" u="none" cap="none" strike="noStrike">
              <a:solidFill>
                <a:schemeClr val="dk1"/>
              </a:solidFill>
              <a:latin typeface="Calibri"/>
              <a:ea typeface="Calibri"/>
              <a:cs typeface="Calibri"/>
              <a:sym typeface="Calibri"/>
            </a:endParaRPr>
          </a:p>
          <a:p>
            <a:pPr indent="-317500" lvl="1" marL="914400" marR="0" rtl="0" algn="l">
              <a:lnSpc>
                <a:spcPct val="100000"/>
              </a:lnSpc>
              <a:spcBef>
                <a:spcPts val="0"/>
              </a:spcBef>
              <a:spcAft>
                <a:spcPts val="0"/>
              </a:spcAft>
              <a:buClr>
                <a:schemeClr val="dk1"/>
              </a:buClr>
              <a:buSzPts val="1400"/>
              <a:buFont typeface="Arial"/>
              <a:buChar char="–"/>
            </a:pPr>
            <a:r>
              <a:rPr b="1" i="0" lang="en" sz="2100" u="none" cap="none" strike="noStrike">
                <a:solidFill>
                  <a:schemeClr val="dk1"/>
                </a:solidFill>
                <a:latin typeface="Calibri"/>
                <a:ea typeface="Calibri"/>
                <a:cs typeface="Calibri"/>
                <a:sym typeface="Calibri"/>
              </a:rPr>
              <a:t>Example: </a:t>
            </a:r>
            <a:r>
              <a:rPr b="0" i="0" lang="en" sz="2100" u="none" cap="none" strike="noStrike">
                <a:solidFill>
                  <a:schemeClr val="dk1"/>
                </a:solidFill>
                <a:latin typeface="Calibri"/>
                <a:ea typeface="Calibri"/>
                <a:cs typeface="Calibri"/>
                <a:sym typeface="Calibri"/>
              </a:rPr>
              <a:t>Ethereum , EOS</a:t>
            </a:r>
            <a:endParaRPr b="0" i="0" sz="1400" u="none" cap="none" strike="noStrike">
              <a:solidFill>
                <a:srgbClr val="000000"/>
              </a:solidFill>
              <a:latin typeface="Calibri"/>
              <a:ea typeface="Calibri"/>
              <a:cs typeface="Calibri"/>
              <a:sym typeface="Calibri"/>
            </a:endParaRPr>
          </a:p>
        </p:txBody>
      </p:sp>
      <p:pic>
        <p:nvPicPr>
          <p:cNvPr id="230" name="Google Shape;230;g278ba69696d_1_39"/>
          <p:cNvPicPr preferRelativeResize="0"/>
          <p:nvPr/>
        </p:nvPicPr>
        <p:blipFill rotWithShape="1">
          <a:blip r:embed="rId4">
            <a:alphaModFix/>
          </a:blip>
          <a:srcRect b="0" l="0" r="0" t="0"/>
          <a:stretch/>
        </p:blipFill>
        <p:spPr>
          <a:xfrm>
            <a:off x="5705050" y="3242163"/>
            <a:ext cx="2952750" cy="1552575"/>
          </a:xfrm>
          <a:prstGeom prst="rect">
            <a:avLst/>
          </a:prstGeom>
          <a:noFill/>
          <a:ln cap="flat" cmpd="sng" w="19050">
            <a:solidFill>
              <a:schemeClr val="dk1"/>
            </a:solidFill>
            <a:prstDash val="solid"/>
            <a:round/>
            <a:headEnd len="sm" w="sm" type="none"/>
            <a:tailEnd len="sm" w="sm" type="none"/>
          </a:ln>
        </p:spPr>
      </p:pic>
      <p:pic>
        <p:nvPicPr>
          <p:cNvPr id="231" name="Google Shape;231;g278ba69696d_1_39"/>
          <p:cNvPicPr preferRelativeResize="0"/>
          <p:nvPr/>
        </p:nvPicPr>
        <p:blipFill rotWithShape="1">
          <a:blip r:embed="rId5">
            <a:alphaModFix/>
          </a:blip>
          <a:srcRect b="0" l="23283" r="20542" t="0"/>
          <a:stretch/>
        </p:blipFill>
        <p:spPr>
          <a:xfrm>
            <a:off x="7450650" y="951250"/>
            <a:ext cx="1207150" cy="1888150"/>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78ba69696d_1_75"/>
          <p:cNvSpPr txBox="1"/>
          <p:nvPr>
            <p:ph type="title"/>
          </p:nvPr>
        </p:nvSpPr>
        <p:spPr>
          <a:xfrm>
            <a:off x="0" y="0"/>
            <a:ext cx="9144000" cy="857400"/>
          </a:xfrm>
          <a:prstGeom prst="rect">
            <a:avLst/>
          </a:prstGeom>
          <a:noFill/>
          <a:ln cap="flat" cmpd="sng" w="38100">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SzPts val="1400"/>
              <a:buNone/>
            </a:pPr>
            <a:r>
              <a:rPr b="1" lang="en" sz="4800"/>
              <a:t>Risks In AltCoins</a:t>
            </a:r>
            <a:endParaRPr b="1" sz="4800"/>
          </a:p>
        </p:txBody>
      </p:sp>
      <p:sp>
        <p:nvSpPr>
          <p:cNvPr id="237" name="Google Shape;237;g278ba69696d_1_75"/>
          <p:cNvSpPr txBox="1"/>
          <p:nvPr>
            <p:ph idx="1" type="body"/>
          </p:nvPr>
        </p:nvSpPr>
        <p:spPr>
          <a:xfrm>
            <a:off x="0" y="1200150"/>
            <a:ext cx="9144000" cy="39432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b="1" lang="en"/>
              <a:t>Cryptocurrency Scams (MLM Schemes, Pyramid Schemes)</a:t>
            </a:r>
            <a:endParaRPr b="1"/>
          </a:p>
          <a:p>
            <a:pPr indent="0" lvl="0" marL="914400" rtl="0" algn="l">
              <a:lnSpc>
                <a:spcPct val="100000"/>
              </a:lnSpc>
              <a:spcBef>
                <a:spcPts val="500"/>
              </a:spcBef>
              <a:spcAft>
                <a:spcPts val="0"/>
              </a:spcAft>
              <a:buSzPts val="1400"/>
              <a:buNone/>
            </a:pPr>
            <a:r>
              <a:t/>
            </a:r>
            <a:endParaRPr/>
          </a:p>
        </p:txBody>
      </p:sp>
      <p:sp>
        <p:nvSpPr>
          <p:cNvPr id="238" name="Google Shape;238;g278ba69696d_1_7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g278ba69696d_1_75"/>
          <p:cNvPicPr preferRelativeResize="0"/>
          <p:nvPr/>
        </p:nvPicPr>
        <p:blipFill rotWithShape="1">
          <a:blip r:embed="rId3">
            <a:alphaModFix/>
          </a:blip>
          <a:srcRect b="0" l="0" r="0" t="0"/>
          <a:stretch/>
        </p:blipFill>
        <p:spPr>
          <a:xfrm>
            <a:off x="827578" y="2018550"/>
            <a:ext cx="3118914" cy="2102125"/>
          </a:xfrm>
          <a:prstGeom prst="rect">
            <a:avLst/>
          </a:prstGeom>
          <a:noFill/>
          <a:ln cap="flat" cmpd="sng" w="19050">
            <a:solidFill>
              <a:srgbClr val="000000"/>
            </a:solidFill>
            <a:prstDash val="solid"/>
            <a:round/>
            <a:headEnd len="sm" w="sm" type="none"/>
            <a:tailEnd len="sm" w="sm" type="none"/>
          </a:ln>
        </p:spPr>
      </p:pic>
      <p:pic>
        <p:nvPicPr>
          <p:cNvPr id="240" name="Google Shape;240;g278ba69696d_1_75"/>
          <p:cNvPicPr preferRelativeResize="0"/>
          <p:nvPr/>
        </p:nvPicPr>
        <p:blipFill rotWithShape="1">
          <a:blip r:embed="rId4">
            <a:alphaModFix/>
          </a:blip>
          <a:srcRect b="0" l="0" r="0" t="0"/>
          <a:stretch/>
        </p:blipFill>
        <p:spPr>
          <a:xfrm>
            <a:off x="4419600" y="2018550"/>
            <a:ext cx="3801435" cy="2102125"/>
          </a:xfrm>
          <a:prstGeom prst="rect">
            <a:avLst/>
          </a:prstGeom>
          <a:noFill/>
          <a:ln cap="flat" cmpd="sng" w="19050">
            <a:solidFill>
              <a:srgbClr val="000000"/>
            </a:solidFill>
            <a:prstDash val="solid"/>
            <a:round/>
            <a:headEnd len="sm" w="sm" type="none"/>
            <a:tailEnd len="sm" w="sm" type="none"/>
          </a:ln>
        </p:spPr>
      </p:pic>
      <p:pic>
        <p:nvPicPr>
          <p:cNvPr id="241" name="Google Shape;241;g278ba69696d_1_75"/>
          <p:cNvPicPr preferRelativeResize="0"/>
          <p:nvPr/>
        </p:nvPicPr>
        <p:blipFill rotWithShape="1">
          <a:blip r:embed="rId5">
            <a:alphaModFix/>
          </a:blip>
          <a:srcRect b="2095" l="0" r="0" t="0"/>
          <a:stretch/>
        </p:blipFill>
        <p:spPr>
          <a:xfrm>
            <a:off x="2566376" y="352913"/>
            <a:ext cx="4011250" cy="4437675"/>
          </a:xfrm>
          <a:prstGeom prst="rect">
            <a:avLst/>
          </a:prstGeom>
          <a:noFill/>
          <a:ln cap="flat" cmpd="sng" w="19050">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1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3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78ba69696d_1_106"/>
          <p:cNvSpPr txBox="1"/>
          <p:nvPr>
            <p:ph idx="1" type="body"/>
          </p:nvPr>
        </p:nvSpPr>
        <p:spPr>
          <a:xfrm>
            <a:off x="0" y="890150"/>
            <a:ext cx="9144000" cy="2311200"/>
          </a:xfrm>
          <a:prstGeom prst="rect">
            <a:avLst/>
          </a:prstGeom>
          <a:noFill/>
          <a:ln>
            <a:noFill/>
          </a:ln>
        </p:spPr>
        <p:txBody>
          <a:bodyPr anchorCtr="0" anchor="t" bIns="34275" lIns="68575" spcFirstLastPara="1" rIns="68575" wrap="square" tIns="34275">
            <a:normAutofit/>
          </a:bodyPr>
          <a:lstStyle/>
          <a:p>
            <a:pPr indent="-419100" lvl="0" marL="457200" rtl="0" algn="l">
              <a:lnSpc>
                <a:spcPct val="100000"/>
              </a:lnSpc>
              <a:spcBef>
                <a:spcPts val="500"/>
              </a:spcBef>
              <a:spcAft>
                <a:spcPts val="0"/>
              </a:spcAft>
              <a:buSzPts val="3000"/>
              <a:buChar char="•"/>
            </a:pPr>
            <a:r>
              <a:rPr lang="en"/>
              <a:t>Deceptive Initial Coin Offerings (ICOs)</a:t>
            </a:r>
            <a:endParaRPr/>
          </a:p>
          <a:p>
            <a:pPr indent="0" lvl="0" marL="0" rtl="0" algn="l">
              <a:lnSpc>
                <a:spcPct val="100000"/>
              </a:lnSpc>
              <a:spcBef>
                <a:spcPts val="500"/>
              </a:spcBef>
              <a:spcAft>
                <a:spcPts val="0"/>
              </a:spcAft>
              <a:buNone/>
            </a:pPr>
            <a:r>
              <a:t/>
            </a:r>
            <a:endParaRPr/>
          </a:p>
          <a:p>
            <a:pPr indent="-419100" lvl="0" marL="457200" rtl="0" algn="l">
              <a:lnSpc>
                <a:spcPct val="100000"/>
              </a:lnSpc>
              <a:spcBef>
                <a:spcPts val="0"/>
              </a:spcBef>
              <a:spcAft>
                <a:spcPts val="0"/>
              </a:spcAft>
              <a:buSzPts val="3000"/>
              <a:buChar char="•"/>
            </a:pPr>
            <a:r>
              <a:rPr lang="en"/>
              <a:t>Fabricated Team, Websites, and Social Media Promotion</a:t>
            </a:r>
            <a:endParaRPr/>
          </a:p>
        </p:txBody>
      </p:sp>
      <p:sp>
        <p:nvSpPr>
          <p:cNvPr id="247" name="Google Shape;247;g278ba69696d_1_10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g278ba69696d_1_106"/>
          <p:cNvPicPr preferRelativeResize="0"/>
          <p:nvPr/>
        </p:nvPicPr>
        <p:blipFill rotWithShape="1">
          <a:blip r:embed="rId3">
            <a:alphaModFix/>
          </a:blip>
          <a:srcRect b="0" l="0" r="0" t="0"/>
          <a:stretch/>
        </p:blipFill>
        <p:spPr>
          <a:xfrm>
            <a:off x="2252225" y="2516850"/>
            <a:ext cx="4639550" cy="2435775"/>
          </a:xfrm>
          <a:prstGeom prst="rect">
            <a:avLst/>
          </a:prstGeom>
          <a:noFill/>
          <a:ln cap="flat" cmpd="sng" w="19050">
            <a:solidFill>
              <a:schemeClr val="dk1"/>
            </a:solidFill>
            <a:prstDash val="solid"/>
            <a:round/>
            <a:headEnd len="sm" w="sm" type="none"/>
            <a:tailEnd len="sm" w="sm" type="none"/>
          </a:ln>
        </p:spPr>
      </p:pic>
      <p:sp>
        <p:nvSpPr>
          <p:cNvPr id="249" name="Google Shape;249;g278ba69696d_1_106"/>
          <p:cNvSpPr txBox="1"/>
          <p:nvPr>
            <p:ph type="title"/>
          </p:nvPr>
        </p:nvSpPr>
        <p:spPr>
          <a:xfrm>
            <a:off x="0" y="0"/>
            <a:ext cx="9144000" cy="7110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SzPts val="1556"/>
              <a:buNone/>
            </a:pPr>
            <a:r>
              <a:rPr b="1" lang="en" sz="4000" cap="none">
                <a:latin typeface="Arial Rounded"/>
                <a:ea typeface="Arial Rounded"/>
                <a:cs typeface="Arial Rounded"/>
                <a:sym typeface="Arial Rounded"/>
              </a:rPr>
              <a:t> </a:t>
            </a:r>
            <a:r>
              <a:rPr lang="en" sz="4000">
                <a:latin typeface="Arial Rounded"/>
                <a:ea typeface="Arial Rounded"/>
                <a:cs typeface="Arial Rounded"/>
                <a:sym typeface="Arial Rounded"/>
              </a:rPr>
              <a:t>AltCoin Risks</a:t>
            </a:r>
            <a:endParaRPr sz="35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500"/>
                                        <p:tgtEl>
                                          <p:spTgt spid="2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